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0" r:id="rId15"/>
    <p:sldId id="289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21D4-FCF6-4C59-BE06-C4360F420F3B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628F8-68B7-491E-9E02-2B2CA56D3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BA88F-0ABE-4A71-95D2-36A1BD7195C4}" type="slidenum">
              <a:rPr lang="en-US"/>
              <a:pPr/>
              <a:t>2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A8BED-317C-463F-91E1-0A378AB6ADFA}" type="slidenum">
              <a:rPr lang="en-US"/>
              <a:pPr/>
              <a:t>11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F2469-93D0-4217-8A66-61635556F806}" type="slidenum">
              <a:rPr lang="en-US"/>
              <a:pPr/>
              <a:t>12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A1956-F2FF-4775-8037-E15C3ECBA049}" type="slidenum">
              <a:rPr lang="en-US"/>
              <a:pPr/>
              <a:t>13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ADCA6-5A60-44A2-8362-8F039292F92F}" type="slidenum">
              <a:rPr lang="en-US"/>
              <a:pPr/>
              <a:t>16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CC7E5-1429-4710-8BE3-DED969240F4A}" type="slidenum">
              <a:rPr lang="en-US"/>
              <a:pPr/>
              <a:t>17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E8417-2F66-4A0C-8F22-26C3C994FCCC}" type="slidenum">
              <a:rPr lang="en-US"/>
              <a:pPr/>
              <a:t>3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AC7AD1-C294-495C-B921-3BFD4F589CC0}" type="slidenum">
              <a:rPr lang="en-US"/>
              <a:pPr/>
              <a:t>4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CC51C-8113-47F7-8DE2-5868900C8EFF}" type="slidenum">
              <a:rPr lang="en-US"/>
              <a:pPr/>
              <a:t>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1DB59-0683-48C9-AAB8-8B861942E97B}" type="slidenum">
              <a:rPr lang="en-US"/>
              <a:pPr/>
              <a:t>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1445B-23B4-4956-ADB8-0308CDAF5AD8}" type="slidenum">
              <a:rPr lang="en-US"/>
              <a:pPr/>
              <a:t>7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D339C-27B3-4D0D-B8F5-46EB7E6A338E}" type="slidenum">
              <a:rPr lang="en-US"/>
              <a:pPr/>
              <a:t>8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4099C-8BEB-4D6E-85D0-329EBDE136AE}" type="slidenum">
              <a:rPr lang="en-US"/>
              <a:pPr/>
              <a:t>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0A9C3-EE51-4F8C-A153-49D8FBBDA041}" type="slidenum">
              <a:rPr lang="en-US"/>
              <a:pPr/>
              <a:t>10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C4927CC-BE71-45A0-A67D-C3BFA4D9FCB3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C51761-B3EB-4AA9-8271-E640F5110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legacy.hopkinsville.kctcs.edu/instructors/Jason-Arnold/VLI/Module%202/m2cellfunctionandenergetics/f5-15b_bulk_transport-_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99616"/>
            <a:ext cx="4876800" cy="35295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296361"/>
          </a:xfrm>
        </p:spPr>
        <p:txBody>
          <a:bodyPr/>
          <a:lstStyle/>
          <a:p>
            <a:r>
              <a:rPr lang="en-US" dirty="0" smtClean="0"/>
              <a:t>Transport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00200"/>
            <a:ext cx="7772400" cy="1199704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534400" cy="6324600"/>
          </a:xfrm>
        </p:spPr>
        <p:txBody>
          <a:bodyPr/>
          <a:lstStyle/>
          <a:p>
            <a:pPr eaLnBrk="1" hangingPunct="1"/>
            <a:r>
              <a:rPr lang="en-US" b="1" smtClean="0"/>
              <a:t>Dalam keadaan biasa sel</a:t>
            </a:r>
            <a:r>
              <a:rPr lang="en-US" b="1" smtClean="0">
                <a:sym typeface="Wingdings" pitchFamily="2" charset="2"/>
              </a:rPr>
              <a:t> isotonis dg</a:t>
            </a:r>
          </a:p>
          <a:p>
            <a:pPr eaLnBrk="1" hangingPunct="1">
              <a:buFontTx/>
              <a:buNone/>
            </a:pPr>
            <a:r>
              <a:rPr lang="en-US" b="1" smtClean="0"/>
              <a:t>	cairan mediumnya (CES)</a:t>
            </a:r>
          </a:p>
          <a:p>
            <a:pPr eaLnBrk="1" hangingPunct="1"/>
            <a:r>
              <a:rPr lang="en-US" b="1" smtClean="0"/>
              <a:t>Menjaga tekanan osmosa</a:t>
            </a:r>
            <a:r>
              <a:rPr lang="en-US" b="1" smtClean="0">
                <a:sym typeface="Wingdings" pitchFamily="2" charset="2"/>
              </a:rPr>
              <a:t> homostatis</a:t>
            </a:r>
          </a:p>
          <a:p>
            <a:pPr eaLnBrk="1" hangingPunct="1"/>
            <a:r>
              <a:rPr lang="en-US" b="1" i="1" smtClean="0">
                <a:sym typeface="Wingdings" pitchFamily="2" charset="2"/>
              </a:rPr>
              <a:t>Contoh: </a:t>
            </a:r>
            <a:r>
              <a:rPr lang="en-US" b="1" smtClean="0">
                <a:sym typeface="Wingdings" pitchFamily="2" charset="2"/>
              </a:rPr>
              <a:t>pd eritrosit dlm media hipertonis</a:t>
            </a:r>
          </a:p>
          <a:p>
            <a:pPr eaLnBrk="1" hangingPunct="1">
              <a:buFontTx/>
              <a:buNone/>
            </a:pPr>
            <a:r>
              <a:rPr lang="en-US" b="1" smtClean="0"/>
              <a:t>			  akan terjadi </a:t>
            </a:r>
            <a:r>
              <a:rPr lang="en-US" b="1" i="1" u="sng" smtClean="0"/>
              <a:t>krenasi</a:t>
            </a: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			  eritrosit dlm media hipotonis 			  akan terjadi </a:t>
            </a:r>
            <a:r>
              <a:rPr lang="en-US" b="1" i="1" u="sng" smtClean="0"/>
              <a:t>haemolisis</a:t>
            </a:r>
          </a:p>
          <a:p>
            <a:pPr eaLnBrk="1" hangingPunct="1"/>
            <a:r>
              <a:rPr lang="en-US" b="1" smtClean="0"/>
              <a:t>Secara umum disebut </a:t>
            </a:r>
            <a:r>
              <a:rPr lang="en-US" b="1" i="1" u="sng" smtClean="0"/>
              <a:t>cytolysis</a:t>
            </a:r>
            <a:endParaRPr lang="en-US" b="1" smtClean="0"/>
          </a:p>
          <a:p>
            <a:pPr eaLnBrk="1" hangingPunct="1"/>
            <a:r>
              <a:rPr lang="en-US" b="1" smtClean="0"/>
              <a:t>Pada sel tumbuhan disebut </a:t>
            </a:r>
            <a:r>
              <a:rPr lang="en-US" b="1" i="1" u="sng" smtClean="0"/>
              <a:t>plasmolysis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8763000" cy="5867400"/>
          </a:xfrm>
        </p:spPr>
        <p:txBody>
          <a:bodyPr/>
          <a:lstStyle/>
          <a:p>
            <a:pPr eaLnBrk="1" hangingPunct="1"/>
            <a:r>
              <a:rPr lang="en-US" b="1" smtClean="0"/>
              <a:t>Transport zat terjadi krn perbedaan teka-</a:t>
            </a:r>
          </a:p>
          <a:p>
            <a:pPr eaLnBrk="1" hangingPunct="1">
              <a:buFontTx/>
              <a:buNone/>
            </a:pPr>
            <a:r>
              <a:rPr lang="en-US" b="1" smtClean="0"/>
              <a:t>	nan atmosfer antar 2 ruangan yg dipisah- kan membran yg permiabel terhdp zat itu</a:t>
            </a:r>
          </a:p>
          <a:p>
            <a:pPr eaLnBrk="1" hangingPunct="1"/>
            <a:r>
              <a:rPr lang="en-US" b="1" i="1" u="sng" smtClean="0"/>
              <a:t>Mis</a:t>
            </a:r>
            <a:r>
              <a:rPr lang="en-US" b="1" smtClean="0"/>
              <a:t>: lumen kapiler ke sel jaringan sekitar,</a:t>
            </a:r>
          </a:p>
          <a:p>
            <a:pPr eaLnBrk="1" hangingPunct="1">
              <a:buFontTx/>
              <a:buNone/>
            </a:pPr>
            <a:r>
              <a:rPr lang="en-US" b="1" smtClean="0"/>
              <a:t>	krn tek drh (akibat pemompaan jantung).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FILTRASI</a:t>
            </a:r>
          </a:p>
        </p:txBody>
      </p:sp>
      <p:pic>
        <p:nvPicPr>
          <p:cNvPr id="58372" name="Picture 4" descr="A99CDE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657600"/>
            <a:ext cx="621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9600"/>
            <a:ext cx="8839200" cy="6248400"/>
          </a:xfrm>
        </p:spPr>
        <p:txBody>
          <a:bodyPr/>
          <a:lstStyle/>
          <a:p>
            <a:pPr eaLnBrk="1" hangingPunct="1"/>
            <a:r>
              <a:rPr lang="en-US" b="1" smtClean="0"/>
              <a:t>Melawan gradient konsentrasi </a:t>
            </a:r>
            <a:r>
              <a:rPr lang="en-US" b="1" smtClean="0">
                <a:sym typeface="Wingdings" pitchFamily="2" charset="2"/>
              </a:rPr>
              <a:t> konsent-</a:t>
            </a:r>
          </a:p>
          <a:p>
            <a:pPr eaLnBrk="1" hangingPunct="1">
              <a:buFontTx/>
              <a:buNone/>
            </a:pPr>
            <a:r>
              <a:rPr lang="en-US" b="1" smtClean="0"/>
              <a:t>	rasi rendah ke konsentrasi tinggi</a:t>
            </a:r>
          </a:p>
          <a:p>
            <a:pPr eaLnBrk="1" hangingPunct="1"/>
            <a:r>
              <a:rPr lang="en-US" b="1" smtClean="0"/>
              <a:t>Membutuhkan energi (ATP) </a:t>
            </a:r>
          </a:p>
          <a:p>
            <a:pPr eaLnBrk="1" hangingPunct="1"/>
            <a:r>
              <a:rPr lang="en-US" b="1" smtClean="0"/>
              <a:t>Transportasi aktif ini disebut juga </a:t>
            </a:r>
            <a:r>
              <a:rPr lang="en-US" b="1" i="1" u="sng" smtClean="0"/>
              <a:t>absorpsi</a:t>
            </a:r>
            <a:endParaRPr lang="en-US" b="1" smtClean="0"/>
          </a:p>
          <a:p>
            <a:pPr eaLnBrk="1" hangingPunct="1"/>
            <a:r>
              <a:rPr lang="en-US" b="1" smtClean="0"/>
              <a:t>Ada 2 teori cara tranportasi aktif ini yaitu:</a:t>
            </a:r>
          </a:p>
          <a:p>
            <a:pPr eaLnBrk="1" hangingPunct="1">
              <a:buFontTx/>
              <a:buNone/>
            </a:pPr>
            <a:r>
              <a:rPr lang="en-US" b="1" smtClean="0"/>
              <a:t>                </a:t>
            </a:r>
            <a:r>
              <a:rPr lang="en-US" sz="2400" b="1" smtClean="0"/>
              <a:t>dorongan                            pemusingan</a:t>
            </a:r>
            <a:endParaRPr lang="en-US" b="1" smtClean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TRANSPORTASI AKTIF</a:t>
            </a:r>
          </a:p>
        </p:txBody>
      </p:sp>
      <p:pic>
        <p:nvPicPr>
          <p:cNvPr id="59396" name="Picture 4" descr="DBB78BD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038600"/>
            <a:ext cx="670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0"/>
            <a:ext cx="8763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 Zat yg diabsorbsi adalah: elektrolit, glukosa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	as amino dll.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  Gambar: pompa natrium-kalium, transprtasi aktif.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60420" name="Picture 4" descr="4803725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DATA S2\TESIS\REVISI TESIS\Graphic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 = </a:t>
            </a:r>
            <a:r>
              <a:rPr lang="en-US" dirty="0" err="1" smtClean="0"/>
              <a:t>Menjaga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osmotik</a:t>
            </a:r>
            <a:r>
              <a:rPr lang="en-US" dirty="0" smtClean="0"/>
              <a:t>, pH,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permeabilitas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endParaRPr lang="en-US" dirty="0" smtClean="0"/>
          </a:p>
          <a:p>
            <a:r>
              <a:rPr lang="en-US" dirty="0" smtClean="0"/>
              <a:t>K = </a:t>
            </a:r>
            <a:r>
              <a:rPr lang="en-US" dirty="0" err="1" smtClean="0"/>
              <a:t>Keseimbangan</a:t>
            </a:r>
            <a:r>
              <a:rPr lang="en-US" dirty="0" smtClean="0"/>
              <a:t> air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,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b="1" smtClean="0"/>
              <a:t>Transport zat yg melibatkan lepasnya sebhg membran sel</a:t>
            </a:r>
            <a:r>
              <a:rPr lang="en-US" b="1" smtClean="0">
                <a:sym typeface="Wingdings" pitchFamily="2" charset="2"/>
              </a:rPr>
              <a:t></a:t>
            </a:r>
            <a:r>
              <a:rPr lang="en-US" b="1" smtClean="0"/>
              <a:t> fragmen membran langsung menjadi selaput zat yg ditrans-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	port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b="1" smtClean="0"/>
              <a:t>Endosotisis</a:t>
            </a:r>
            <a:r>
              <a:rPr lang="en-US" b="1" smtClean="0">
                <a:sym typeface="Wingdings" pitchFamily="2" charset="2"/>
              </a:rPr>
              <a:t> masuk zat dr luar ke dalam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b="1" smtClean="0"/>
              <a:t>Exosotosis </a:t>
            </a:r>
            <a:r>
              <a:rPr lang="en-US" b="1" smtClean="0">
                <a:sym typeface="Wingdings" pitchFamily="2" charset="2"/>
              </a:rPr>
              <a:t> masuk zat dr dalam ke luar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b="1" smtClean="0"/>
              <a:t>Menurut dimensi zat terbagi 2: pinositosis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	dan pagositosis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b="1" smtClean="0"/>
              <a:t>Berdasarkan asal zat yg difagosit: hetero fagosit (extraselular) dan autofagosit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	(inraselular)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SITOSIS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8382000" cy="6400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smtClean="0"/>
              <a:t>Exositosis perlu u/: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/>
              <a:t>1. sekresi: (getahan) yaitu mengeluarkan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/>
              <a:t>        		    zat produksi sel</a:t>
            </a:r>
            <a:r>
              <a:rPr lang="en-US" b="1" smtClean="0">
                <a:sym typeface="Wingdings" pitchFamily="2" charset="2"/>
              </a:rPr>
              <a:t>lendir,enzim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/>
              <a:t>                    steroid.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/>
              <a:t>2. ekskresi: (pembuangan) yaitu mengelu-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/>
              <a:t>			    arkan ampas metabolisme   			    atau ampas pencernaan sel 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/>
              <a:t>			    dlm btk cair</a:t>
            </a:r>
            <a:r>
              <a:rPr lang="en-US" b="1" smtClean="0">
                <a:sym typeface="Wingdings" pitchFamily="2" charset="2"/>
              </a:rPr>
              <a:t> NH4OH, urea, 			    as urat dll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sym typeface="Wingdings" pitchFamily="2" charset="2"/>
              </a:rPr>
              <a:t>3. ekstrusi: membuang bhn pdt paska</a:t>
            </a:r>
          </a:p>
          <a:p>
            <a:pPr marL="609600" indent="-609600" eaLnBrk="1" hangingPunct="1">
              <a:buFontTx/>
              <a:buNone/>
            </a:pPr>
            <a:r>
              <a:rPr lang="en-US" b="1" smtClean="0">
                <a:sym typeface="Wingdings" pitchFamily="2" charset="2"/>
              </a:rPr>
              <a:t>			   lisosom</a:t>
            </a:r>
            <a:endParaRPr lang="en-US" b="1" smtClean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Pembicara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pendengar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Bagaimana</a:t>
            </a:r>
            <a:r>
              <a:rPr lang="en-US" b="1" dirty="0" smtClean="0"/>
              <a:t> </a:t>
            </a:r>
            <a:r>
              <a:rPr lang="en-US" b="1" dirty="0" err="1" smtClean="0"/>
              <a:t>pendengar</a:t>
            </a:r>
            <a:r>
              <a:rPr lang="en-US" b="1" dirty="0" smtClean="0"/>
              <a:t> </a:t>
            </a:r>
            <a:r>
              <a:rPr lang="en-US" b="1" dirty="0" err="1" smtClean="0"/>
              <a:t>merespons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Sinyal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</a:t>
            </a:r>
            <a:r>
              <a:rPr lang="en-US" b="1" dirty="0" err="1" smtClean="0"/>
              <a:t>jarak</a:t>
            </a:r>
            <a:r>
              <a:rPr lang="en-US" b="1" dirty="0" smtClean="0"/>
              <a:t> </a:t>
            </a:r>
            <a:r>
              <a:rPr lang="en-US" b="1" dirty="0" err="1" smtClean="0"/>
              <a:t>dekat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jauh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Respon</a:t>
            </a:r>
            <a:r>
              <a:rPr lang="en-US" b="1" dirty="0" smtClean="0"/>
              <a:t> </a:t>
            </a:r>
            <a:r>
              <a:rPr lang="en-US" b="1" dirty="0" err="1" smtClean="0"/>
              <a:t>sinyal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elektromagnetik</a:t>
            </a:r>
            <a:r>
              <a:rPr lang="en-US" b="1" dirty="0" smtClean="0"/>
              <a:t> (</a:t>
            </a:r>
            <a:r>
              <a:rPr lang="en-US" b="1" dirty="0" err="1" smtClean="0"/>
              <a:t>cahaya</a:t>
            </a:r>
            <a:r>
              <a:rPr lang="en-US" b="1" dirty="0" smtClean="0"/>
              <a:t>) &amp; </a:t>
            </a:r>
            <a:r>
              <a:rPr lang="en-US" b="1" dirty="0" err="1" smtClean="0"/>
              <a:t>ada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mekanis</a:t>
            </a:r>
            <a:r>
              <a:rPr lang="en-US" b="1" dirty="0" smtClean="0"/>
              <a:t> (</a:t>
            </a:r>
            <a:r>
              <a:rPr lang="en-US" b="1" dirty="0" err="1" smtClean="0"/>
              <a:t>sentuhan</a:t>
            </a:r>
            <a:r>
              <a:rPr lang="en-US" b="1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Reseptor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protein </a:t>
            </a:r>
            <a:r>
              <a:rPr lang="en-US" b="1" dirty="0" err="1" smtClean="0"/>
              <a:t>membran</a:t>
            </a:r>
            <a:r>
              <a:rPr lang="en-US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multiseluler</a:t>
            </a:r>
            <a:r>
              <a:rPr lang="en-US" b="1" dirty="0" smtClean="0"/>
              <a:t> </a:t>
            </a:r>
            <a:r>
              <a:rPr lang="en-US" b="1" dirty="0" err="1" smtClean="0"/>
              <a:t>penting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r>
              <a:rPr lang="en-US" b="1" dirty="0" smtClean="0"/>
              <a:t> </a:t>
            </a:r>
            <a:r>
              <a:rPr lang="en-US" b="1" dirty="0" err="1" smtClean="0"/>
              <a:t>tingkat</a:t>
            </a:r>
            <a:r>
              <a:rPr lang="en-US" b="1" dirty="0" smtClean="0"/>
              <a:t> </a:t>
            </a:r>
            <a:r>
              <a:rPr lang="en-US" b="1" dirty="0" err="1" smtClean="0"/>
              <a:t>seluler</a:t>
            </a:r>
            <a:r>
              <a:rPr lang="en-US" b="1" dirty="0" smtClean="0"/>
              <a:t> u/ </a:t>
            </a:r>
            <a:r>
              <a:rPr lang="en-US" b="1" dirty="0" err="1" smtClean="0"/>
              <a:t>kehidupannya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Guna</a:t>
            </a:r>
            <a:r>
              <a:rPr lang="en-US" b="1" dirty="0" smtClean="0"/>
              <a:t> u/ </a:t>
            </a:r>
            <a:r>
              <a:rPr lang="en-US" b="1" dirty="0" err="1" smtClean="0"/>
              <a:t>terciptanya</a:t>
            </a:r>
            <a:r>
              <a:rPr lang="en-US" b="1" dirty="0" smtClean="0"/>
              <a:t> </a:t>
            </a:r>
            <a:r>
              <a:rPr lang="en-US" b="1" dirty="0" err="1" smtClean="0"/>
              <a:t>koordinasi</a:t>
            </a:r>
            <a:r>
              <a:rPr lang="en-US" b="1" dirty="0" smtClean="0"/>
              <a:t> </a:t>
            </a:r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sel</a:t>
            </a:r>
            <a:r>
              <a:rPr lang="en-US" b="1" dirty="0" smtClean="0"/>
              <a:t> </a:t>
            </a:r>
            <a:r>
              <a:rPr lang="en-US" b="1" dirty="0" err="1" smtClean="0"/>
              <a:t>shg</a:t>
            </a:r>
            <a:r>
              <a:rPr lang="en-US" b="1" dirty="0" smtClean="0"/>
              <a:t> </a:t>
            </a:r>
            <a:r>
              <a:rPr lang="en-US" b="1" dirty="0" err="1" smtClean="0"/>
              <a:t>terbentuk</a:t>
            </a:r>
            <a:r>
              <a:rPr lang="en-US" b="1" dirty="0" smtClean="0"/>
              <a:t> </a:t>
            </a:r>
            <a:r>
              <a:rPr lang="en-US" b="1" dirty="0" err="1" smtClean="0"/>
              <a:t>organisme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normal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/>
              <a:t>Sinyal</a:t>
            </a:r>
            <a:r>
              <a:rPr lang="en-US" b="1" dirty="0" smtClean="0"/>
              <a:t> </a:t>
            </a:r>
            <a:r>
              <a:rPr lang="en-US" b="1" dirty="0" err="1" smtClean="0"/>
              <a:t>yg</a:t>
            </a:r>
            <a:r>
              <a:rPr lang="en-US" b="1" dirty="0" smtClean="0"/>
              <a:t> </a:t>
            </a:r>
            <a:r>
              <a:rPr lang="en-US" b="1" dirty="0" err="1" smtClean="0"/>
              <a:t>digunakannya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sinyal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kimia</a:t>
            </a:r>
            <a:endParaRPr lang="en-US" b="1" dirty="0" smtClean="0">
              <a:sym typeface="Wingdings" pitchFamily="2" charset="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</p:txBody>
      </p:sp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smtClean="0"/>
              <a:t>Komunikasi sel dan konsep reseptor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Mekanisme Komunikasi Sel</a:t>
            </a:r>
            <a:r>
              <a:rPr lang="en-US" b="1" smtClean="0"/>
              <a:t>:</a:t>
            </a:r>
          </a:p>
          <a:p>
            <a:pPr eaLnBrk="1" hangingPunct="1">
              <a:buFontTx/>
              <a:buNone/>
            </a:pPr>
            <a:r>
              <a:rPr lang="en-US" b="1" i="1" smtClean="0"/>
              <a:t>	Pembicara </a:t>
            </a:r>
            <a:r>
              <a:rPr lang="en-US" b="1" i="1" smtClean="0">
                <a:sym typeface="Wingdings" pitchFamily="2" charset="2"/>
              </a:rPr>
              <a:t> Pendengar</a:t>
            </a:r>
            <a:endParaRPr lang="en-US" b="1" i="1" smtClean="0"/>
          </a:p>
          <a:p>
            <a:pPr eaLnBrk="1" hangingPunct="1">
              <a:buFontTx/>
              <a:buNone/>
            </a:pPr>
            <a:r>
              <a:rPr lang="en-US" b="1" smtClean="0"/>
              <a:t>		@. Deteksi</a:t>
            </a:r>
          </a:p>
          <a:p>
            <a:pPr eaLnBrk="1" hangingPunct="1">
              <a:buFontTx/>
              <a:buNone/>
            </a:pPr>
            <a:r>
              <a:rPr lang="en-US" b="1" smtClean="0"/>
              <a:t>		@. Proses</a:t>
            </a:r>
          </a:p>
          <a:p>
            <a:pPr eaLnBrk="1" hangingPunct="1">
              <a:buFontTx/>
              <a:buNone/>
            </a:pPr>
            <a:r>
              <a:rPr lang="en-US" b="1" smtClean="0"/>
              <a:t>		@. Respon</a:t>
            </a:r>
          </a:p>
          <a:p>
            <a:pPr eaLnBrk="1" hangingPunct="1">
              <a:buFontTx/>
              <a:buNone/>
            </a:pPr>
            <a:r>
              <a:rPr lang="en-US" b="1" smtClean="0"/>
              <a:t> Kesalahan komunikasi dapat disebabkan o/ sel pembicara dlm menyampaikan</a:t>
            </a:r>
          </a:p>
          <a:p>
            <a:pPr eaLnBrk="1" hangingPunct="1">
              <a:buFontTx/>
              <a:buNone/>
            </a:pPr>
            <a:r>
              <a:rPr lang="en-US" b="1" smtClean="0"/>
              <a:t>    bisa juga krn pada sel pendengar sbg penerima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610600" cy="586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*Sel bersifat </a:t>
            </a:r>
            <a:r>
              <a:rPr lang="en-US" b="1" i="1" u="sng" smtClean="0"/>
              <a:t>semi-permiabel</a:t>
            </a:r>
            <a:r>
              <a:rPr lang="en-US" b="1" smtClean="0"/>
              <a:t> (tembus u/ zat</a:t>
            </a:r>
          </a:p>
          <a:p>
            <a:pPr eaLnBrk="1" hangingPunct="1">
              <a:buFontTx/>
              <a:buNone/>
            </a:pPr>
            <a:r>
              <a:rPr lang="en-US" smtClean="0"/>
              <a:t>		</a:t>
            </a:r>
            <a:r>
              <a:rPr lang="en-US" b="1" smtClean="0"/>
              <a:t>tertentu)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*Kepermeabelan ditentukan oleh:</a:t>
            </a:r>
          </a:p>
          <a:p>
            <a:pPr eaLnBrk="1" hangingPunct="1">
              <a:buFontTx/>
              <a:buNone/>
            </a:pPr>
            <a:r>
              <a:rPr lang="en-US" b="1" smtClean="0"/>
              <a:t>		- besar molekul</a:t>
            </a:r>
          </a:p>
          <a:p>
            <a:pPr eaLnBrk="1" hangingPunct="1">
              <a:buFontTx/>
              <a:buNone/>
            </a:pPr>
            <a:r>
              <a:rPr lang="en-US" b="1" smtClean="0"/>
              <a:t>		- kelarutan dlm air atau lemak</a:t>
            </a:r>
          </a:p>
          <a:p>
            <a:pPr eaLnBrk="1" hangingPunct="1">
              <a:buFontTx/>
              <a:buNone/>
            </a:pPr>
            <a:r>
              <a:rPr lang="en-US" b="1" smtClean="0"/>
              <a:t>		- perbedaan muatan listrik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KEPERMEABELAN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419600" cy="617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Persinyalan sel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. Percobaan pada sel ragi: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. Menggunakan sinyal kimia 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  u/ mengindentifikasi 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  sel a </a:t>
            </a:r>
            <a:r>
              <a:rPr lang="en-US" sz="2400" b="1" smtClean="0">
                <a:sym typeface="Wingdings" pitchFamily="2" charset="2"/>
              </a:rPr>
              <a:t> reseptor faktor </a:t>
            </a:r>
            <a:r>
              <a:rPr lang="el-GR" sz="2400" b="1" smtClean="0">
                <a:sym typeface="Wingdings" pitchFamily="2" charset="2"/>
              </a:rPr>
              <a:t>α</a:t>
            </a:r>
            <a:endParaRPr lang="en-US" sz="2400" b="1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z="2400" b="1" smtClean="0">
                <a:sym typeface="Wingdings" pitchFamily="2" charset="2"/>
              </a:rPr>
              <a:t>  sel </a:t>
            </a:r>
            <a:r>
              <a:rPr lang="el-GR" sz="2400" b="1" smtClean="0">
                <a:sym typeface="Wingdings" pitchFamily="2" charset="2"/>
              </a:rPr>
              <a:t>α</a:t>
            </a:r>
            <a:r>
              <a:rPr lang="en-US" sz="2400" b="1" smtClean="0">
                <a:sym typeface="Wingdings" pitchFamily="2" charset="2"/>
              </a:rPr>
              <a:t>  reseptor faktor a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ym typeface="Wingdings" pitchFamily="2" charset="2"/>
              </a:rPr>
              <a:t>. Pengikatan faktor terjadi 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ym typeface="Wingdings" pitchFamily="2" charset="2"/>
              </a:rPr>
              <a:t>  perubahan pd permukaan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ym typeface="Wingdings" pitchFamily="2" charset="2"/>
              </a:rPr>
              <a:t>  dan terjadi penggabungan  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ym typeface="Wingdings" pitchFamily="2" charset="2"/>
              </a:rPr>
              <a:t>  nukleus sel a dan sel </a:t>
            </a:r>
            <a:r>
              <a:rPr lang="el-GR" sz="2400" b="1" smtClean="0">
                <a:sym typeface="Wingdings" pitchFamily="2" charset="2"/>
              </a:rPr>
              <a:t>α</a:t>
            </a:r>
            <a:endParaRPr lang="en-US" sz="2400" b="1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65540" name="Picture 2" descr="C:\Documents and Settings\Delonge\My Documents\My Pictures\Microsoft Clip Organizer\BA1B29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81600" y="228600"/>
            <a:ext cx="3657600" cy="58674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66563" name="Text Placeholder 3"/>
          <p:cNvSpPr>
            <a:spLocks noGrp="1"/>
          </p:cNvSpPr>
          <p:nvPr>
            <p:ph type="body" idx="2"/>
          </p:nvPr>
        </p:nvSpPr>
        <p:spPr>
          <a:xfrm>
            <a:off x="304800" y="152400"/>
            <a:ext cx="8610600" cy="6477000"/>
          </a:xfrm>
        </p:spPr>
        <p:txBody>
          <a:bodyPr/>
          <a:lstStyle/>
          <a:p>
            <a:pPr eaLnBrk="1" hangingPunct="1"/>
            <a:r>
              <a:rPr lang="en-US" sz="2400" b="1" u="sng" smtClean="0"/>
              <a:t>Pensinyalan</a:t>
            </a:r>
            <a:r>
              <a:rPr lang="en-US" sz="2400" b="1" smtClean="0"/>
              <a:t> :</a:t>
            </a:r>
          </a:p>
          <a:p>
            <a:pPr eaLnBrk="1" hangingPunct="1"/>
            <a:r>
              <a:rPr lang="en-US" sz="2400" b="1" smtClean="0"/>
              <a:t>Jarak dekat : parakrin , sinaptik</a:t>
            </a:r>
          </a:p>
          <a:p>
            <a:pPr eaLnBrk="1" hangingPunct="1"/>
            <a:r>
              <a:rPr lang="en-US" sz="2400" b="1" smtClean="0"/>
              <a:t>Jarak jauh   : endokrin (hormon) sbg neurotransmiter</a:t>
            </a:r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b="1" u="sng" smtClean="0"/>
              <a:t>Parakrin</a:t>
            </a:r>
            <a:r>
              <a:rPr lang="en-US" sz="2400" b="1" smtClean="0"/>
              <a:t> </a:t>
            </a:r>
            <a:r>
              <a:rPr lang="en-US" sz="2400" b="1" smtClean="0">
                <a:sym typeface="Wingdings" pitchFamily="2" charset="2"/>
              </a:rPr>
              <a:t> mrpkan senyawa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kimia yg dihslkan o/ sel peng-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sekresi , berdifusi kedlm cairan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ekstraseluler  dan merangsang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sel target.  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mis: faktor pertmbhan berupa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        senyawa kimia yg merang-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        sang sel target u/ tmbh</a:t>
            </a:r>
          </a:p>
          <a:p>
            <a:pPr eaLnBrk="1" hangingPunct="1"/>
            <a:endParaRPr lang="en-US" sz="2400" b="1" smtClean="0">
              <a:sym typeface="Wingdings" pitchFamily="2" charset="2"/>
            </a:endParaRPr>
          </a:p>
          <a:p>
            <a:pPr eaLnBrk="1" hangingPunct="1"/>
            <a:endParaRPr lang="en-US" sz="24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</p:txBody>
      </p:sp>
      <p:pic>
        <p:nvPicPr>
          <p:cNvPr id="66564" name="Picture 2" descr="C:\Documents and Settings\Delonge\My Documents\My Pictures\Microsoft Clip Organizer\B27938B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2061" y="274638"/>
            <a:ext cx="398497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72000" cy="4127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67588" name="Text Placeholder 3"/>
          <p:cNvSpPr>
            <a:spLocks noGrp="1"/>
          </p:cNvSpPr>
          <p:nvPr>
            <p:ph type="body" idx="2"/>
          </p:nvPr>
        </p:nvSpPr>
        <p:spPr>
          <a:xfrm>
            <a:off x="0" y="304800"/>
            <a:ext cx="5257800" cy="5821363"/>
          </a:xfrm>
        </p:spPr>
        <p:txBody>
          <a:bodyPr/>
          <a:lstStyle/>
          <a:p>
            <a:pPr eaLnBrk="1" hangingPunct="1"/>
            <a:r>
              <a:rPr lang="en-US" sz="2400" b="1" i="1" smtClean="0"/>
              <a:t>Sinaptik</a:t>
            </a:r>
            <a:r>
              <a:rPr lang="en-US" sz="2400" b="1" smtClean="0"/>
              <a:t> .</a:t>
            </a:r>
          </a:p>
          <a:p>
            <a:pPr eaLnBrk="1" hangingPunct="1">
              <a:buFontTx/>
              <a:buChar char="•"/>
            </a:pPr>
            <a:r>
              <a:rPr lang="en-US" sz="2400" b="1" smtClean="0"/>
              <a:t> Terjadi pd sel saraf yg spesifik</a:t>
            </a:r>
          </a:p>
          <a:p>
            <a:pPr eaLnBrk="1" hangingPunct="1">
              <a:buFontTx/>
              <a:buChar char="•"/>
            </a:pPr>
            <a:endParaRPr lang="en-US" sz="2400" b="1" smtClean="0"/>
          </a:p>
          <a:p>
            <a:pPr eaLnBrk="1" hangingPunct="1">
              <a:buFontTx/>
              <a:buChar char="•"/>
            </a:pPr>
            <a:r>
              <a:rPr lang="en-US" sz="2400" b="1" smtClean="0"/>
              <a:t> sel saraf menghslkan sinyal kimia </a:t>
            </a:r>
            <a:r>
              <a:rPr lang="en-US" sz="2400" b="1" smtClean="0">
                <a:sym typeface="Wingdings" pitchFamily="2" charset="2"/>
              </a:rPr>
              <a:t> neurotransmiter  berdifusi ke sel target (sel saraf) melalui  ruangan sempit (sinapsis) u/ meneruskan rangsangan</a:t>
            </a:r>
          </a:p>
          <a:p>
            <a:pPr eaLnBrk="1" hangingPunct="1">
              <a:buFontTx/>
              <a:buChar char="•"/>
            </a:pPr>
            <a:endParaRPr lang="en-US" sz="2400" b="1" smtClean="0"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sz="2400" b="1" smtClean="0">
                <a:sym typeface="Wingdings" pitchFamily="2" charset="2"/>
              </a:rPr>
              <a:t> Motor end plat  ruangan sem- 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   pit yg meneruskan rangsangan 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   antara sel saraf dg sel otot </a:t>
            </a:r>
            <a:endParaRPr lang="en-US" sz="2400" b="1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340350" cy="5853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67589" name="Picture 3" descr="C:\Documents and Settings\Delonge\My Documents\My Pictures\Microsoft Clip Organizer\24513E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04800"/>
            <a:ext cx="3505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81400" cy="336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u="sng" dirty="0" smtClean="0"/>
              <a:t>hormonal</a:t>
            </a:r>
            <a:endParaRPr lang="en-US" sz="2400" u="sng" dirty="0"/>
          </a:p>
        </p:txBody>
      </p:sp>
      <p:sp>
        <p:nvSpPr>
          <p:cNvPr id="68612" name="Text Placeholder 3"/>
          <p:cNvSpPr>
            <a:spLocks noGrp="1"/>
          </p:cNvSpPr>
          <p:nvPr>
            <p:ph type="body" idx="2"/>
          </p:nvPr>
        </p:nvSpPr>
        <p:spPr>
          <a:xfrm>
            <a:off x="457200" y="533400"/>
            <a:ext cx="3962400" cy="55927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b="1" smtClean="0"/>
              <a:t>pensinyalan ke tempat </a:t>
            </a:r>
          </a:p>
          <a:p>
            <a:pPr eaLnBrk="1" hangingPunct="1"/>
            <a:r>
              <a:rPr lang="en-US" sz="2400" b="1" smtClean="0"/>
              <a:t>   yg jauh </a:t>
            </a:r>
            <a:r>
              <a:rPr lang="en-US" sz="2400" b="1" smtClean="0">
                <a:sym typeface="Wingdings" pitchFamily="2" charset="2"/>
              </a:rPr>
              <a:t> hormon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 dikenal dg pensinyalan 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   endokrin </a:t>
            </a:r>
          </a:p>
          <a:p>
            <a:pPr eaLnBrk="1" hangingPunct="1"/>
            <a:endParaRPr lang="en-US" sz="2400" b="1" smtClean="0">
              <a:sym typeface="Wingdings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sz="2400" b="1" smtClean="0">
                <a:sym typeface="Wingdings" pitchFamily="2" charset="2"/>
              </a:rPr>
              <a:t> sel spesial melepaskan 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  mol hormon msk kepem-   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  buluh darah dg melalui 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  sistem pembuluh darah </a:t>
            </a:r>
          </a:p>
          <a:p>
            <a:pPr eaLnBrk="1" hangingPunct="1"/>
            <a:r>
              <a:rPr lang="en-US" sz="2400" b="1" smtClean="0">
                <a:sym typeface="Wingdings" pitchFamily="2" charset="2"/>
              </a:rPr>
              <a:t>  akan smpai ke sel target</a:t>
            </a:r>
            <a:endParaRPr lang="en-US" sz="2400" b="1" smtClean="0"/>
          </a:p>
        </p:txBody>
      </p:sp>
      <p:sp>
        <p:nvSpPr>
          <p:cNvPr id="6861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68613" name="Picture 2" descr="C:\Documents and Settings\Delonge\My Documents\My Pictures\Microsoft Clip Organizer\737626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4800"/>
            <a:ext cx="396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4" descr="B3A86FA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990600"/>
            <a:ext cx="7848600" cy="5638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/>
              <a:t>Diagram </a:t>
            </a:r>
            <a:r>
              <a:rPr lang="en-US" sz="3200" b="1" u="sng" dirty="0" err="1" smtClean="0"/>
              <a:t>hipothalamus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hipofisis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ovarium</a:t>
            </a:r>
            <a:endParaRPr lang="en-US" sz="3200" b="1" u="sng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Placeholder 3"/>
          <p:cNvSpPr>
            <a:spLocks noGrp="1"/>
          </p:cNvSpPr>
          <p:nvPr>
            <p:ph type="body" idx="2"/>
          </p:nvPr>
        </p:nvSpPr>
        <p:spPr>
          <a:xfrm>
            <a:off x="457200" y="228600"/>
            <a:ext cx="4419600" cy="6172200"/>
          </a:xfrm>
        </p:spPr>
        <p:txBody>
          <a:bodyPr/>
          <a:lstStyle/>
          <a:p>
            <a:pPr eaLnBrk="1" hangingPunct="1"/>
            <a:r>
              <a:rPr lang="en-US" sz="2400" b="1" u="sng" smtClean="0"/>
              <a:t>Komunikasi kontak langsung</a:t>
            </a:r>
          </a:p>
          <a:p>
            <a:pPr eaLnBrk="1" hangingPunct="1">
              <a:buFontTx/>
              <a:buChar char="•"/>
            </a:pPr>
            <a:r>
              <a:rPr lang="en-US" sz="2400" b="1" smtClean="0"/>
              <a:t> Junction</a:t>
            </a:r>
          </a:p>
          <a:p>
            <a:pPr eaLnBrk="1" hangingPunct="1">
              <a:buFontTx/>
              <a:buChar char="•"/>
            </a:pPr>
            <a:r>
              <a:rPr lang="en-US" sz="2400" b="1" smtClean="0"/>
              <a:t> Interaksi mol yg menonjol </a:t>
            </a:r>
          </a:p>
          <a:p>
            <a:pPr eaLnBrk="1" hangingPunct="1"/>
            <a:r>
              <a:rPr lang="en-US" sz="2400" b="1" smtClean="0"/>
              <a:t>  dr  permukan sel</a:t>
            </a:r>
          </a:p>
          <a:p>
            <a:pPr eaLnBrk="1" hangingPunct="1">
              <a:buFontTx/>
              <a:buChar char="•"/>
            </a:pPr>
            <a:endParaRPr lang="en-US" sz="2400" b="1" smtClean="0"/>
          </a:p>
          <a:p>
            <a:pPr eaLnBrk="1" hangingPunct="1">
              <a:buFontTx/>
              <a:buChar char="•"/>
            </a:pPr>
            <a:endParaRPr lang="en-US" sz="2400" b="1" smtClean="0"/>
          </a:p>
        </p:txBody>
      </p:sp>
      <p:sp>
        <p:nvSpPr>
          <p:cNvPr id="70658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228600"/>
            <a:ext cx="4114800" cy="624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70660" name="Picture 2" descr="C:\Documents and Settings\Delonge\My Documents\My Pictures\Microsoft Clip Organizer\E253F4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8600"/>
            <a:ext cx="411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8" descr="p s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05200"/>
            <a:ext cx="441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52400"/>
            <a:ext cx="8229600" cy="3200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b="1" u="sng" smtClean="0"/>
              <a:t>Tahap pensinyalan: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 u="sng" smtClean="0"/>
              <a:t>Penerimaan </a:t>
            </a:r>
            <a:r>
              <a:rPr lang="en-US" sz="2000" b="1" smtClean="0"/>
              <a:t>: sinyal akan dideteksi</a:t>
            </a:r>
            <a:r>
              <a:rPr lang="en-US" sz="2000" u="sng" smtClean="0"/>
              <a:t> </a:t>
            </a:r>
            <a:r>
              <a:rPr lang="en-US" sz="2000" b="1" smtClean="0"/>
              <a:t>o/ protein membran sel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                               sebagai reseptor </a:t>
            </a:r>
          </a:p>
          <a:p>
            <a:pPr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000" b="1" u="sng" smtClean="0"/>
              <a:t>Transduksi</a:t>
            </a:r>
            <a:r>
              <a:rPr lang="en-US" sz="2000" b="1" smtClean="0"/>
              <a:t>  :  sinyal akan dirubah menjadi respons seluler  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                                spesifik  </a:t>
            </a:r>
          </a:p>
          <a:p>
            <a:pPr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2000" b="1" u="sng" smtClean="0"/>
              <a:t>Respons</a:t>
            </a:r>
            <a:r>
              <a:rPr lang="en-US" sz="2000" b="1" smtClean="0"/>
              <a:t>      :  respons seluler aktif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/>
              <a:t>Ex:  Epinefrin </a:t>
            </a:r>
            <a:r>
              <a:rPr lang="en-US" sz="2000" b="1" smtClean="0">
                <a:sym typeface="Wingdings" pitchFamily="2" charset="2"/>
              </a:rPr>
              <a:t> enzim glikogen posporilaseglukosa 1 pospat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ym typeface="Wingdings" pitchFamily="2" charset="2"/>
              </a:rPr>
              <a:t>                           glukosa 6 pospat  glikolisis</a:t>
            </a:r>
            <a:endParaRPr lang="en-US" sz="2000" smtClean="0"/>
          </a:p>
        </p:txBody>
      </p:sp>
      <p:sp>
        <p:nvSpPr>
          <p:cNvPr id="716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71685" name="Picture 2" descr="C:\Documents and Settings\Delonge\My Documents\My Pictures\Microsoft Clip Organizer\5F7AF8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Td: 1. </a:t>
            </a:r>
            <a:r>
              <a:rPr lang="en-US" b="1" dirty="0" err="1" smtClean="0"/>
              <a:t>reseptor</a:t>
            </a:r>
            <a:r>
              <a:rPr lang="en-US" b="1" dirty="0" smtClean="0"/>
              <a:t> </a:t>
            </a:r>
            <a:r>
              <a:rPr lang="en-US" b="1" dirty="0" err="1" smtClean="0"/>
              <a:t>terkait</a:t>
            </a:r>
            <a:r>
              <a:rPr lang="en-US" b="1" dirty="0" smtClean="0"/>
              <a:t> protein 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2. </a:t>
            </a:r>
            <a:r>
              <a:rPr lang="en-US" b="1" dirty="0" err="1" smtClean="0"/>
              <a:t>reseptor</a:t>
            </a:r>
            <a:r>
              <a:rPr lang="en-US" b="1" dirty="0" smtClean="0"/>
              <a:t> </a:t>
            </a:r>
            <a:r>
              <a:rPr lang="en-US" b="1" dirty="0" err="1" smtClean="0"/>
              <a:t>tiroksin</a:t>
            </a:r>
            <a:r>
              <a:rPr lang="en-US" b="1" dirty="0" smtClean="0"/>
              <a:t> </a:t>
            </a:r>
            <a:r>
              <a:rPr lang="en-US" b="1" dirty="0" err="1" smtClean="0"/>
              <a:t>kinase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   3. </a:t>
            </a:r>
            <a:r>
              <a:rPr lang="en-US" b="1" dirty="0" err="1" smtClean="0"/>
              <a:t>reseptor</a:t>
            </a:r>
            <a:r>
              <a:rPr lang="en-US" b="1" dirty="0" smtClean="0"/>
              <a:t> </a:t>
            </a:r>
            <a:r>
              <a:rPr lang="en-US" b="1" dirty="0" err="1" smtClean="0"/>
              <a:t>saluran</a:t>
            </a:r>
            <a:r>
              <a:rPr lang="en-US" b="1" dirty="0" smtClean="0"/>
              <a:t> ion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u="sng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u="sng" smtClean="0"/>
              <a:t>Komunikasi sel melalui reseptor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73732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 </a:t>
            </a:r>
          </a:p>
          <a:p>
            <a:pPr eaLnBrk="1" hangingPunct="1"/>
            <a:endParaRPr lang="en-US" smtClean="0"/>
          </a:p>
        </p:txBody>
      </p:sp>
      <p:sp>
        <p:nvSpPr>
          <p:cNvPr id="7373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1. Reseptor terikat protein G</a:t>
            </a:r>
          </a:p>
          <a:p>
            <a:pPr eaLnBrk="1" hangingPunct="1">
              <a:buFontTx/>
              <a:buNone/>
            </a:pPr>
            <a:endParaRPr lang="en-US" b="1" smtClean="0"/>
          </a:p>
        </p:txBody>
      </p:sp>
      <p:pic>
        <p:nvPicPr>
          <p:cNvPr id="73733" name="Picture 2" descr="C:\Documents and Settings\Delonge\My Documents\My Pictures\Microsoft Clip Organizer\28C1AE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4889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smtClean="0"/>
              <a:t>2. Reseptor tiroksin kinase</a:t>
            </a:r>
          </a:p>
        </p:txBody>
      </p:sp>
      <p:sp>
        <p:nvSpPr>
          <p:cNvPr id="74756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74757" name="Picture 2" descr="C:\Documents and Settings\Delonge\My Documents\My Pictures\Microsoft Clip Organizer\50073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2296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*Keluar masuknya zat dari sel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*Caranya:</a:t>
            </a:r>
            <a:r>
              <a:rPr lang="en-US" sz="2800" b="1" smtClean="0"/>
              <a:t>  1.  difusi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2.  osmosa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3.  filtrasi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4.  transport aktif</a:t>
            </a:r>
          </a:p>
          <a:p>
            <a:pPr eaLnBrk="1" hangingPunct="1">
              <a:buFontTx/>
              <a:buNone/>
            </a:pPr>
            <a:r>
              <a:rPr lang="en-US" sz="2800" b="1" smtClean="0"/>
              <a:t>			5.  cytosis</a:t>
            </a:r>
          </a:p>
          <a:p>
            <a:pPr eaLnBrk="1" hangingPunct="1">
              <a:buFontTx/>
              <a:buNone/>
            </a:pPr>
            <a:endParaRPr lang="en-US" sz="2800" b="1" smtClean="0"/>
          </a:p>
          <a:p>
            <a:pPr eaLnBrk="1" hangingPunct="1">
              <a:buFontTx/>
              <a:buNone/>
            </a:pPr>
            <a:r>
              <a:rPr lang="en-US" sz="2800" b="1" smtClean="0"/>
              <a:t>1,2,3 </a:t>
            </a:r>
            <a:r>
              <a:rPr lang="en-US" sz="2800" b="1" smtClean="0">
                <a:sym typeface="Wingdings" pitchFamily="2" charset="2"/>
              </a:rPr>
              <a:t> melibatkan sifat fisik sel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ym typeface="Wingdings" pitchFamily="2" charset="2"/>
              </a:rPr>
              <a:t>4        sifat fisik dan biologis sel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ym typeface="Wingdings" pitchFamily="2" charset="2"/>
              </a:rPr>
              <a:t>5        sifat biologis sel </a:t>
            </a:r>
            <a:endParaRPr lang="en-US" sz="2800" b="1" smtClean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TRANSPORT ZAT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6934200" cy="4889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3.</a:t>
            </a:r>
            <a:r>
              <a:rPr lang="en-US" sz="2800" u="sng" smtClean="0"/>
              <a:t>Reseptor saluran ion</a:t>
            </a:r>
            <a:endParaRPr lang="en-US" sz="2800" smtClean="0"/>
          </a:p>
        </p:txBody>
      </p:sp>
      <p:sp>
        <p:nvSpPr>
          <p:cNvPr id="75780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757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75781" name="Picture 2" descr="C:\Documents and Settings\Delonge\My Documents\My Pictures\Microsoft Clip Organizer\698CBB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6934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76805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273050"/>
            <a:ext cx="4953000" cy="5651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  <a:r>
              <a:rPr lang="en-US" sz="2800" b="1" dirty="0" err="1" smtClean="0"/>
              <a:t>Sifat</a:t>
            </a:r>
            <a:r>
              <a:rPr lang="en-US" b="1" dirty="0" smtClean="0"/>
              <a:t> </a:t>
            </a:r>
            <a:r>
              <a:rPr lang="en-US" sz="2800" b="1" dirty="0" err="1" smtClean="0"/>
              <a:t>pensinyalan</a:t>
            </a:r>
            <a:r>
              <a:rPr lang="en-US" sz="2800" b="1" dirty="0" smtClean="0">
                <a:sym typeface="Wingdings" pitchFamily="2" charset="2"/>
              </a:rPr>
              <a:t> </a:t>
            </a:r>
            <a:r>
              <a:rPr lang="en-US" sz="2800" b="1" dirty="0" err="1" smtClean="0">
                <a:sym typeface="Wingdings" pitchFamily="2" charset="2"/>
              </a:rPr>
              <a:t>respon</a:t>
            </a:r>
            <a:endParaRPr lang="en-US" sz="2800" b="1" dirty="0"/>
          </a:p>
        </p:txBody>
      </p:sp>
      <p:pic>
        <p:nvPicPr>
          <p:cNvPr id="76804" name="Picture 2" descr="C:\Documents and Settings\Delonge\My Documents\My Pictures\Microsoft Clip Organizer\88EDCB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838200"/>
            <a:ext cx="4857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77828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pic>
        <p:nvPicPr>
          <p:cNvPr id="77829" name="Picture 2" descr="C:\Documents and Settings\Delonge\My Documents\My Pictures\Microsoft Clip Organizer\40E05F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4912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sp>
        <p:nvSpPr>
          <p:cNvPr id="78852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78853" name="Picture 2" descr="C:\Documents and Settings\Delonge\My Documents\My Pictures\Microsoft Clip Organizer\AAF1AE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300" y="457200"/>
            <a:ext cx="485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</a:p>
        </p:txBody>
      </p:sp>
      <p:sp>
        <p:nvSpPr>
          <p:cNvPr id="79876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685800"/>
            <a:ext cx="7162800" cy="544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79877" name="Picture 2" descr="C:\Documents and Settings\Delonge\My Documents\My Pictures\Microsoft Clip Organizer\5CE37C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762000"/>
            <a:ext cx="47148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7993062" cy="3959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546"/>
              </a:avLst>
            </a:prstTxWarp>
          </a:bodyPr>
          <a:lstStyle/>
          <a:p>
            <a:pPr algn="ctr"/>
            <a:r>
              <a:rPr lang="en-US" sz="3600" kern="10" spc="-360">
                <a:ln w="1905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* Tergantung pd konsentrasi zat terlarut</a:t>
            </a:r>
          </a:p>
          <a:p>
            <a:pPr eaLnBrk="1" hangingPunct="1">
              <a:buFontTx/>
              <a:buNone/>
            </a:pPr>
            <a:r>
              <a:rPr lang="en-US" b="1" smtClean="0"/>
              <a:t>* Perembasan zat dari konsentrasi tinggi ke  konsentrasi rendah</a:t>
            </a:r>
          </a:p>
          <a:p>
            <a:pPr eaLnBrk="1" hangingPunct="1">
              <a:buFontTx/>
              <a:buNone/>
            </a:pPr>
            <a:r>
              <a:rPr lang="en-US" b="1" smtClean="0"/>
              <a:t>* Perembesan dapat terjadi tanpa lewat sekat atau lewat sekat</a:t>
            </a:r>
          </a:p>
          <a:p>
            <a:pPr eaLnBrk="1" hangingPunct="1">
              <a:buFontTx/>
              <a:buNone/>
            </a:pPr>
            <a:r>
              <a:rPr lang="en-US" b="1" smtClean="0"/>
              <a:t>* Tanpa lewat sekat</a:t>
            </a:r>
            <a:r>
              <a:rPr lang="en-US" b="1" smtClean="0">
                <a:sym typeface="Wingdings" pitchFamily="2" charset="2"/>
              </a:rPr>
              <a:t> berlangsung pd proto- plasma sendiri, mis: ujung RE ke ujung lain</a:t>
            </a: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* Lewat sekat, mis:- antara intra dan ekstra sel</a:t>
            </a:r>
          </a:p>
          <a:p>
            <a:pPr eaLnBrk="1" hangingPunct="1">
              <a:buFontTx/>
              <a:buNone/>
            </a:pPr>
            <a:r>
              <a:rPr lang="en-US" b="1" smtClean="0"/>
              <a:t>					- antara sitoplasma dengan     			           nukleoplasma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DIFUSI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52228" name="Picture 4" descr="FF138F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"/>
            <a:ext cx="7620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04800"/>
            <a:ext cx="8458200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* Difusi umum terdpt pd sel, tanpa energi </a:t>
            </a:r>
          </a:p>
          <a:p>
            <a:pPr eaLnBrk="1" hangingPunct="1">
              <a:buFontTx/>
              <a:buNone/>
            </a:pPr>
            <a:r>
              <a:rPr lang="en-US" b="1" smtClean="0"/>
              <a:t>* Difusi terjadi bagi O2, CO2, air, elektrolit </a:t>
            </a:r>
          </a:p>
          <a:p>
            <a:pPr eaLnBrk="1" hangingPunct="1">
              <a:buFontTx/>
              <a:buNone/>
            </a:pPr>
            <a:r>
              <a:rPr lang="en-US" b="1" smtClean="0"/>
              <a:t>  dan mol organik sederhana.</a:t>
            </a:r>
          </a:p>
          <a:p>
            <a:pPr eaLnBrk="1" hangingPunct="1"/>
            <a:r>
              <a:rPr lang="en-US" b="1" smtClean="0"/>
              <a:t>Elektrolit berdifusi krn adanya </a:t>
            </a:r>
            <a:r>
              <a:rPr lang="en-US" b="1" i="1" u="sng" smtClean="0"/>
              <a:t>potensial</a:t>
            </a:r>
            <a:r>
              <a:rPr lang="en-US" b="1" smtClean="0"/>
              <a:t> </a:t>
            </a:r>
            <a:r>
              <a:rPr lang="en-US" b="1" i="1" u="sng" smtClean="0"/>
              <a:t>listrik</a:t>
            </a:r>
            <a:r>
              <a:rPr lang="en-US" b="1" smtClean="0"/>
              <a:t>, dimn pd membran luar muatan (+) sdgkan dlm membran muatan (-)  </a:t>
            </a:r>
          </a:p>
          <a:p>
            <a:pPr eaLnBrk="1" hangingPunct="1">
              <a:buFontTx/>
              <a:buNone/>
            </a:pPr>
            <a:r>
              <a:rPr lang="en-US" b="1" smtClean="0"/>
              <a:t>   Na+ diluar membran susah msk, K+ dlm   membran mudah keluar </a:t>
            </a: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53252" name="Picture 4" descr="9FD6DE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876800"/>
            <a:ext cx="640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763000" cy="6629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Berdasarkan carrier difusi dibagi: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Difusi bebas</a:t>
            </a:r>
            <a:r>
              <a:rPr lang="en-US" smtClean="0">
                <a:sym typeface="Wingdings" pitchFamily="2" charset="2"/>
              </a:rPr>
              <a:t> bebas berdifusi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Difusi terikat</a:t>
            </a:r>
            <a:r>
              <a:rPr lang="en-US" smtClean="0">
                <a:sym typeface="Wingdings" pitchFamily="2" charset="2"/>
              </a:rPr>
              <a:t> diikat o/ carrier (permease)</a:t>
            </a:r>
          </a:p>
          <a:p>
            <a:pPr marL="609600" indent="-609600" eaLnBrk="1" hangingPunct="1">
              <a:buFontTx/>
              <a:buNone/>
            </a:pPr>
            <a:r>
              <a:rPr lang="en-US" smtClean="0"/>
              <a:t>	carrier(pembawa) khas bg suatu zat, dg arah difusi tetep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>
                <a:sym typeface="Symbol" pitchFamily="18" charset="2"/>
              </a:rPr>
              <a:t> </a:t>
            </a:r>
            <a:r>
              <a:rPr lang="en-US" smtClean="0">
                <a:cs typeface="Arial" charset="0"/>
                <a:sym typeface="Symbol" pitchFamily="18" charset="2"/>
              </a:rPr>
              <a:t>]  tinggi ke  [ ] rendah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cs typeface="Arial" charset="0"/>
                <a:sym typeface="Symbol" pitchFamily="18" charset="2"/>
              </a:rPr>
              <a:t>         </a:t>
            </a:r>
          </a:p>
          <a:p>
            <a:pPr marL="609600" indent="-609600" eaLnBrk="1" hangingPunct="1">
              <a:buFontTx/>
              <a:buNone/>
            </a:pPr>
            <a:r>
              <a:rPr lang="en-US" smtClean="0">
                <a:cs typeface="Arial" charset="0"/>
                <a:sym typeface="Symbol" pitchFamily="18" charset="2"/>
              </a:rPr>
              <a:t>		  </a:t>
            </a:r>
            <a:r>
              <a:rPr lang="en-US" sz="2400" b="1" i="1" u="sng" smtClean="0">
                <a:cs typeface="Arial" charset="0"/>
                <a:sym typeface="Symbol" pitchFamily="18" charset="2"/>
              </a:rPr>
              <a:t>difusi bebas </a:t>
            </a:r>
            <a:r>
              <a:rPr lang="en-US" sz="2400" b="1" i="1" smtClean="0">
                <a:cs typeface="Arial" charset="0"/>
                <a:sym typeface="Symbol" pitchFamily="18" charset="2"/>
              </a:rPr>
              <a:t>                     </a:t>
            </a:r>
            <a:r>
              <a:rPr lang="en-US" sz="2400" b="1" i="1" u="sng" smtClean="0">
                <a:cs typeface="Arial" charset="0"/>
                <a:sym typeface="Symbol" pitchFamily="18" charset="2"/>
              </a:rPr>
              <a:t>difusi terikat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54276" name="Picture 4" descr="1B65230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701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610600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*  Merupakan transpor pasif air</a:t>
            </a:r>
          </a:p>
          <a:p>
            <a:pPr eaLnBrk="1" hangingPunct="1">
              <a:buFontTx/>
              <a:buNone/>
            </a:pPr>
            <a:r>
              <a:rPr lang="en-US" b="1" smtClean="0"/>
              <a:t>*  Membandingkan dua larutan dg konsent- rasi zat terlarut dlm air berbeda.</a:t>
            </a:r>
          </a:p>
          <a:p>
            <a:pPr eaLnBrk="1" hangingPunct="1">
              <a:buFontTx/>
              <a:buNone/>
            </a:pPr>
            <a:r>
              <a:rPr lang="en-US" b="1" smtClean="0"/>
              <a:t>*  Konsentrasi zat terlarut tinggi (pekat)</a:t>
            </a:r>
            <a:r>
              <a:rPr lang="en-US" b="1" smtClean="0">
                <a:sym typeface="Wingdings" pitchFamily="2" charset="2"/>
              </a:rPr>
              <a:t></a:t>
            </a:r>
          </a:p>
          <a:p>
            <a:pPr eaLnBrk="1" hangingPunct="1">
              <a:buFontTx/>
              <a:buNone/>
            </a:pPr>
            <a:r>
              <a:rPr lang="en-US" b="1" smtClean="0"/>
              <a:t>   hipertonik</a:t>
            </a:r>
          </a:p>
          <a:p>
            <a:pPr eaLnBrk="1" hangingPunct="1">
              <a:buFontTx/>
              <a:buNone/>
            </a:pPr>
            <a:r>
              <a:rPr lang="en-US" b="1" smtClean="0"/>
              <a:t>*  Konsentrasi zat terlarut rendah (encer)</a:t>
            </a:r>
            <a:r>
              <a:rPr lang="en-US" b="1" smtClean="0">
                <a:sym typeface="Wingdings" pitchFamily="2" charset="2"/>
              </a:rPr>
              <a:t></a:t>
            </a:r>
          </a:p>
          <a:p>
            <a:pPr eaLnBrk="1" hangingPunct="1">
              <a:buFontTx/>
              <a:buNone/>
            </a:pPr>
            <a:r>
              <a:rPr lang="en-US" b="1" smtClean="0">
                <a:sym typeface="Wingdings" pitchFamily="2" charset="2"/>
              </a:rPr>
              <a:t>   hipotonik</a:t>
            </a:r>
          </a:p>
          <a:p>
            <a:pPr eaLnBrk="1" hangingPunct="1">
              <a:buFontTx/>
              <a:buNone/>
            </a:pPr>
            <a:r>
              <a:rPr lang="en-US" b="1" smtClean="0">
                <a:sym typeface="Wingdings" pitchFamily="2" charset="2"/>
              </a:rPr>
              <a:t>*  Konsetrasi zat terlarut sama  isotonik</a:t>
            </a:r>
          </a:p>
          <a:p>
            <a:pPr eaLnBrk="1" hangingPunct="1">
              <a:buFontTx/>
              <a:buNone/>
            </a:pPr>
            <a:r>
              <a:rPr lang="en-US" b="1" smtClean="0"/>
              <a:t>*  Nilai osmosis</a:t>
            </a:r>
          </a:p>
          <a:p>
            <a:pPr eaLnBrk="1" hangingPunct="1">
              <a:buFontTx/>
              <a:buNone/>
            </a:pPr>
            <a:r>
              <a:rPr lang="en-US" b="1" smtClean="0"/>
              <a:t>*  Melalui membran permiabel selektif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OSMOSA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56324" name="Picture 4" descr="15DD7C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1000"/>
            <a:ext cx="617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4A2F47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038600"/>
            <a:ext cx="6191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9F844E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7725" y="0"/>
            <a:ext cx="676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721</Words>
  <Application>Microsoft Office PowerPoint</Application>
  <PresentationFormat>On-screen Show (4:3)</PresentationFormat>
  <Paragraphs>236</Paragraphs>
  <Slides>35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Concourse</vt:lpstr>
      <vt:lpstr>Transport Sel</vt:lpstr>
      <vt:lpstr>KEPERMEABELAN</vt:lpstr>
      <vt:lpstr>TRANSPORT ZAT</vt:lpstr>
      <vt:lpstr>DIFUSI</vt:lpstr>
      <vt:lpstr> </vt:lpstr>
      <vt:lpstr> </vt:lpstr>
      <vt:lpstr> </vt:lpstr>
      <vt:lpstr>OSMOSA</vt:lpstr>
      <vt:lpstr> </vt:lpstr>
      <vt:lpstr> </vt:lpstr>
      <vt:lpstr>FILTRASI</vt:lpstr>
      <vt:lpstr>TRANSPORTASI AKTIF</vt:lpstr>
      <vt:lpstr> </vt:lpstr>
      <vt:lpstr>Slide 14</vt:lpstr>
      <vt:lpstr>Slide 15</vt:lpstr>
      <vt:lpstr>SITOSIS</vt:lpstr>
      <vt:lpstr> </vt:lpstr>
      <vt:lpstr>Komunikasi sel dan konsep reseptor</vt:lpstr>
      <vt:lpstr>   </vt:lpstr>
      <vt:lpstr> </vt:lpstr>
      <vt:lpstr> </vt:lpstr>
      <vt:lpstr> </vt:lpstr>
      <vt:lpstr>hormonal</vt:lpstr>
      <vt:lpstr>Diagram hipothalamus hipofisis ovarium</vt:lpstr>
      <vt:lpstr>Slide 25</vt:lpstr>
      <vt:lpstr>   </vt:lpstr>
      <vt:lpstr>Komunikasi sel melalui reseptor</vt:lpstr>
      <vt:lpstr>  </vt:lpstr>
      <vt:lpstr>2. Reseptor tiroksin kinase</vt:lpstr>
      <vt:lpstr>3.Reseptor saluran ion</vt:lpstr>
      <vt:lpstr> </vt:lpstr>
      <vt:lpstr> </vt:lpstr>
      <vt:lpstr> </vt:lpstr>
      <vt:lpstr>  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Sel</dc:title>
  <dc:creator>Acer Aspire 4530</dc:creator>
  <cp:lastModifiedBy>Acer Aspire 4530</cp:lastModifiedBy>
  <cp:revision>3</cp:revision>
  <dcterms:created xsi:type="dcterms:W3CDTF">2016-09-26T23:34:29Z</dcterms:created>
  <dcterms:modified xsi:type="dcterms:W3CDTF">2016-10-03T06:02:12Z</dcterms:modified>
</cp:coreProperties>
</file>