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81" r:id="rId24"/>
    <p:sldId id="282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B9EB-C29A-492F-8D39-BB6B61FDCB38}" type="datetimeFigureOut">
              <a:rPr lang="id-ID" smtClean="0"/>
              <a:pPr/>
              <a:t>26/09/2016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17FE-5579-41E4-9EE6-25B56DFDBD2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wmentor.com/14/cancer-cells-animation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4"/>
            <a:ext cx="9144061" cy="68580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43428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d-I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SEL</a:t>
            </a:r>
            <a:br>
              <a:rPr lang="id-I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id-I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 #2</a:t>
            </a:r>
            <a:endParaRPr lang="id-ID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11-cell-structure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9400"/>
            <a:ext cx="8001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82613"/>
          </a:xfrm>
        </p:spPr>
        <p:txBody>
          <a:bodyPr/>
          <a:lstStyle/>
          <a:p>
            <a:r>
              <a:rPr lang="id-ID" sz="3200" b="1" smtClean="0"/>
              <a:t>Berapa Jumlah Sel pada Manusia??</a:t>
            </a:r>
          </a:p>
        </p:txBody>
      </p:sp>
      <p:pic>
        <p:nvPicPr>
          <p:cNvPr id="22531" name="Picture 2" descr="E:\cell-worl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8358188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0063" y="57864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Q = </a:t>
            </a:r>
            <a:r>
              <a:rPr lang="id-ID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Jenis sel manakah yang paling besar??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7188" y="6072188"/>
            <a:ext cx="8229600" cy="500062"/>
          </a:xfrm>
        </p:spPr>
        <p:txBody>
          <a:bodyPr/>
          <a:lstStyle/>
          <a:p>
            <a:r>
              <a:rPr lang="id-ID" sz="2000" smtClean="0"/>
              <a:t>Sumber: http://book.bionumbers.org/how-big-is-a-human-cell/</a:t>
            </a:r>
          </a:p>
        </p:txBody>
      </p:sp>
      <p:pic>
        <p:nvPicPr>
          <p:cNvPr id="23555" name="Picture 2" descr="E:\120-t1-HumanCellSiz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85750"/>
            <a:ext cx="636111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mouse-big-small-1000px-high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14563"/>
            <a:ext cx="657225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714375"/>
            <a:ext cx="69294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latin typeface="+mn-lt"/>
              </a:rPr>
              <a:t>Q</a:t>
            </a:r>
            <a:r>
              <a:rPr lang="id-ID" sz="3200" dirty="0">
                <a:latin typeface="+mn-lt"/>
              </a:rPr>
              <a:t> = </a:t>
            </a:r>
            <a:r>
              <a:rPr lang="id-ID" sz="3200" i="1" dirty="0">
                <a:latin typeface="+mn-lt"/>
              </a:rPr>
              <a:t>Apakah ukuran sel organisme kecil dibandingkan organisme yang lebih besar sama atau berbeda???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62044" t="19531" r="9956" b="8203"/>
          <a:stretch>
            <a:fillRect/>
          </a:stretch>
        </p:blipFill>
        <p:spPr bwMode="auto">
          <a:xfrm>
            <a:off x="4418013" y="0"/>
            <a:ext cx="4725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571500"/>
            <a:ext cx="40719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800" b="1" i="1" dirty="0">
                <a:solidFill>
                  <a:srgbClr val="FF0000"/>
                </a:solidFill>
                <a:latin typeface="+mn-lt"/>
              </a:rPr>
              <a:t>Secara umum ukuran selnya sama namun jumlah selnya yang berbeda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571750"/>
            <a:ext cx="38576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Researchers from the UF Genetics Institute, Harvard Medical School and other institutions</a:t>
            </a:r>
            <a:endParaRPr lang="id-ID" sz="2000" dirty="0">
              <a:latin typeface="+mn-lt"/>
            </a:endParaRPr>
          </a:p>
          <a:p>
            <a:pPr>
              <a:defRPr/>
            </a:pPr>
            <a:endParaRPr lang="id-ID" sz="2000" dirty="0">
              <a:latin typeface="+mn-lt"/>
            </a:endParaRPr>
          </a:p>
          <a:p>
            <a:pPr>
              <a:defRPr/>
            </a:pPr>
            <a:r>
              <a:rPr lang="id-ID" sz="2000" dirty="0">
                <a:latin typeface="+mn-lt"/>
              </a:rPr>
              <a:t>“sel-sel yang memiliki ukuran yang sama tapi kebutuhan energinya berbeda secara drastis tergantung pada ukuran organismenya” </a:t>
            </a:r>
          </a:p>
          <a:p>
            <a:pPr>
              <a:defRPr/>
            </a:pPr>
            <a:endParaRPr lang="id-ID" sz="2000" dirty="0">
              <a:latin typeface="+mn-lt"/>
            </a:endParaRPr>
          </a:p>
          <a:p>
            <a:pPr>
              <a:defRPr/>
            </a:pPr>
            <a:r>
              <a:rPr lang="id-ID" sz="2000" dirty="0">
                <a:latin typeface="+mn-lt"/>
              </a:rPr>
              <a:t>“Meskipun Sel merupakan unit struktural, laju metabolismenya tergantung dimana dia berada</a:t>
            </a:r>
            <a:r>
              <a:rPr lang="id-ID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 Prokaroit VS Sel Eukariot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824" t="31250" r="41252" b="28711"/>
          <a:stretch>
            <a:fillRect/>
          </a:stretch>
        </p:blipFill>
        <p:spPr bwMode="auto">
          <a:xfrm>
            <a:off x="323528" y="1340768"/>
            <a:ext cx="5757937" cy="29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telorceplok_zps4184af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2945061" cy="22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:\1354108683990606189_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437112"/>
            <a:ext cx="2971957" cy="22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88224" y="350100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Is It Same??</a:t>
            </a:r>
            <a:endParaRPr lang="id-ID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 l="42825" t="27344" r="24780" b="18945"/>
          <a:stretch>
            <a:fillRect/>
          </a:stretch>
        </p:blipFill>
        <p:spPr bwMode="auto">
          <a:xfrm>
            <a:off x="1071563" y="147638"/>
            <a:ext cx="7000875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746" t="51758" r="29723" b="6250"/>
          <a:stretch>
            <a:fillRect/>
          </a:stretch>
        </p:blipFill>
        <p:spPr bwMode="auto">
          <a:xfrm>
            <a:off x="0" y="714375"/>
            <a:ext cx="90916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256" t="23438" r="45644" b="9180"/>
          <a:stretch>
            <a:fillRect/>
          </a:stretch>
        </p:blipFill>
        <p:spPr bwMode="auto">
          <a:xfrm>
            <a:off x="0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38"/>
            <a:ext cx="5286375" cy="5000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357813" y="571500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i="1">
                <a:solidFill>
                  <a:srgbClr val="FF0000"/>
                </a:solidFill>
                <a:latin typeface="Calibri" pitchFamily="34" charset="0"/>
              </a:rPr>
              <a:t>Perbedaan mendasar Prokariot dan Eukariot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30388"/>
            <a:ext cx="5286375" cy="109855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429250" y="2071688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b="1" i="1">
                <a:solidFill>
                  <a:srgbClr val="FF0000"/>
                </a:solidFill>
                <a:latin typeface="Calibri" pitchFamily="34" charset="0"/>
              </a:rPr>
              <a:t>Perbedaan mendasar Bakteri dan Archea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9334" t="16602" r="26976" b="9180"/>
          <a:stretch>
            <a:fillRect/>
          </a:stretch>
        </p:blipFill>
        <p:spPr bwMode="auto">
          <a:xfrm>
            <a:off x="830263" y="500063"/>
            <a:ext cx="77422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5929313"/>
            <a:ext cx="91440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BENTUK PROTOZOA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ungsi.web.id/wp-content/uploads/2015/05/animasi-sel-hewan-4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429420" cy="64294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1470025"/>
          </a:xfrm>
        </p:spPr>
        <p:txBody>
          <a:bodyPr/>
          <a:lstStyle/>
          <a:p>
            <a:r>
              <a:rPr lang="id-I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Struktur dan Fungsi Sel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34" y="5143512"/>
            <a:ext cx="6400800" cy="971560"/>
          </a:xfrm>
        </p:spPr>
        <p:txBody>
          <a:bodyPr/>
          <a:lstStyle/>
          <a:p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Pertemuan 2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2dee53a3c0bddb69ae9284b9e9411d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61853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857250"/>
            <a:ext cx="7429500" cy="5500688"/>
            <a:chOff x="2992" y="-1193"/>
            <a:chExt cx="10000" cy="7559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grayscl/>
            </a:blip>
            <a:srcRect/>
            <a:stretch>
              <a:fillRect/>
            </a:stretch>
          </p:blipFill>
          <p:spPr bwMode="auto">
            <a:xfrm>
              <a:off x="2992" y="-1193"/>
              <a:ext cx="10000" cy="7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5030" y="-1095"/>
              <a:ext cx="3055" cy="698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2800" b="1">
                  <a:solidFill>
                    <a:srgbClr val="000000"/>
                  </a:solidFill>
                </a:rPr>
                <a:t>1</a:t>
              </a:r>
              <a:endParaRPr lang="id-ID" sz="2800"/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5884" y="-438"/>
              <a:ext cx="3589" cy="92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3200" b="1">
                  <a:solidFill>
                    <a:srgbClr val="000000"/>
                  </a:solidFill>
                </a:rPr>
                <a:t>2</a:t>
              </a:r>
              <a:endParaRPr lang="id-ID" sz="3200"/>
            </a:p>
          </p:txBody>
        </p:sp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6420" y="467"/>
              <a:ext cx="3516" cy="6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2800" b="1"/>
                <a:t>3</a:t>
              </a:r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6859" y="1187"/>
              <a:ext cx="4003" cy="6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3600" b="1"/>
                <a:t>4</a:t>
              </a:r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7231" y="1806"/>
              <a:ext cx="3631" cy="6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3200" b="1">
                  <a:solidFill>
                    <a:srgbClr val="000000"/>
                  </a:solidFill>
                </a:rPr>
                <a:t>5</a:t>
              </a:r>
              <a:endParaRPr lang="id-ID" sz="3200"/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7592" y="2422"/>
              <a:ext cx="3308" cy="6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3600" b="1"/>
                <a:t>6</a:t>
              </a: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7492" y="3636"/>
              <a:ext cx="2372" cy="145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59849" tIns="29925" rIns="59849" bIns="29925" anchor="ctr"/>
            <a:lstStyle/>
            <a:p>
              <a:pPr>
                <a:spcAft>
                  <a:spcPts val="1000"/>
                </a:spcAft>
              </a:pPr>
              <a:r>
                <a:rPr lang="id-ID" sz="3200" b="1">
                  <a:solidFill>
                    <a:srgbClr val="000000"/>
                  </a:solidFill>
                </a:rPr>
                <a:t>7</a:t>
              </a:r>
              <a:endParaRPr lang="id-ID" sz="3200" b="1"/>
            </a:p>
          </p:txBody>
        </p:sp>
        <p:sp>
          <p:nvSpPr>
            <p:cNvPr id="11277" name="Line 12"/>
            <p:cNvSpPr>
              <a:spLocks noChangeShapeType="1"/>
            </p:cNvSpPr>
            <p:nvPr/>
          </p:nvSpPr>
          <p:spPr bwMode="auto">
            <a:xfrm>
              <a:off x="5080" y="-992"/>
              <a:ext cx="0" cy="5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78" name="Line 13"/>
            <p:cNvSpPr>
              <a:spLocks noChangeShapeType="1"/>
            </p:cNvSpPr>
            <p:nvPr/>
          </p:nvSpPr>
          <p:spPr bwMode="auto">
            <a:xfrm flipH="1">
              <a:off x="4792" y="-786"/>
              <a:ext cx="250" cy="5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>
              <a:off x="5942" y="-375"/>
              <a:ext cx="0" cy="8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0" name="AutoShape 15"/>
            <p:cNvSpPr>
              <a:spLocks/>
            </p:cNvSpPr>
            <p:nvPr/>
          </p:nvSpPr>
          <p:spPr bwMode="auto">
            <a:xfrm rot="-1920000">
              <a:off x="5067" y="512"/>
              <a:ext cx="136" cy="2057"/>
            </a:xfrm>
            <a:prstGeom prst="rightBrace">
              <a:avLst>
                <a:gd name="adj1" fmla="val 126042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1" name="Line 16"/>
            <p:cNvSpPr>
              <a:spLocks noChangeShapeType="1"/>
            </p:cNvSpPr>
            <p:nvPr/>
          </p:nvSpPr>
          <p:spPr bwMode="auto">
            <a:xfrm flipV="1">
              <a:off x="5192" y="24"/>
              <a:ext cx="738" cy="14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2" name="Line 17"/>
            <p:cNvSpPr>
              <a:spLocks noChangeShapeType="1"/>
            </p:cNvSpPr>
            <p:nvPr/>
          </p:nvSpPr>
          <p:spPr bwMode="auto">
            <a:xfrm>
              <a:off x="6480" y="538"/>
              <a:ext cx="0" cy="5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3" name="Line 18"/>
            <p:cNvSpPr>
              <a:spLocks noChangeShapeType="1"/>
            </p:cNvSpPr>
            <p:nvPr/>
          </p:nvSpPr>
          <p:spPr bwMode="auto">
            <a:xfrm flipH="1">
              <a:off x="5392" y="756"/>
              <a:ext cx="1100" cy="9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4" name="Line 19"/>
            <p:cNvSpPr>
              <a:spLocks noChangeShapeType="1"/>
            </p:cNvSpPr>
            <p:nvPr/>
          </p:nvSpPr>
          <p:spPr bwMode="auto">
            <a:xfrm>
              <a:off x="6905" y="1271"/>
              <a:ext cx="0" cy="5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5" name="Line 20"/>
            <p:cNvSpPr>
              <a:spLocks noChangeShapeType="1"/>
            </p:cNvSpPr>
            <p:nvPr/>
          </p:nvSpPr>
          <p:spPr bwMode="auto">
            <a:xfrm flipV="1">
              <a:off x="5592" y="1476"/>
              <a:ext cx="1300" cy="4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6" name="Line 21"/>
            <p:cNvSpPr>
              <a:spLocks noChangeShapeType="1"/>
            </p:cNvSpPr>
            <p:nvPr/>
          </p:nvSpPr>
          <p:spPr bwMode="auto">
            <a:xfrm>
              <a:off x="7280" y="1888"/>
              <a:ext cx="0" cy="5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7" name="Line 22"/>
            <p:cNvSpPr>
              <a:spLocks noChangeShapeType="1"/>
            </p:cNvSpPr>
            <p:nvPr/>
          </p:nvSpPr>
          <p:spPr bwMode="auto">
            <a:xfrm>
              <a:off x="5792" y="2196"/>
              <a:ext cx="1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8" name="Line 23"/>
            <p:cNvSpPr>
              <a:spLocks noChangeShapeType="1"/>
            </p:cNvSpPr>
            <p:nvPr/>
          </p:nvSpPr>
          <p:spPr bwMode="auto">
            <a:xfrm>
              <a:off x="7642" y="2505"/>
              <a:ext cx="0" cy="5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89" name="Line 24"/>
            <p:cNvSpPr>
              <a:spLocks noChangeShapeType="1"/>
            </p:cNvSpPr>
            <p:nvPr/>
          </p:nvSpPr>
          <p:spPr bwMode="auto">
            <a:xfrm>
              <a:off x="5917" y="2505"/>
              <a:ext cx="1700" cy="3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90" name="Line 25"/>
            <p:cNvSpPr>
              <a:spLocks noChangeShapeType="1"/>
            </p:cNvSpPr>
            <p:nvPr/>
          </p:nvSpPr>
          <p:spPr bwMode="auto">
            <a:xfrm>
              <a:off x="7542" y="3670"/>
              <a:ext cx="0" cy="9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91" name="Line 26"/>
            <p:cNvSpPr>
              <a:spLocks noChangeShapeType="1"/>
            </p:cNvSpPr>
            <p:nvPr/>
          </p:nvSpPr>
          <p:spPr bwMode="auto">
            <a:xfrm flipH="1" flipV="1">
              <a:off x="6925" y="3842"/>
              <a:ext cx="600" cy="2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1292" name="Line 27"/>
            <p:cNvSpPr>
              <a:spLocks noChangeShapeType="1"/>
            </p:cNvSpPr>
            <p:nvPr/>
          </p:nvSpPr>
          <p:spPr bwMode="auto">
            <a:xfrm flipH="1">
              <a:off x="6509" y="4030"/>
              <a:ext cx="1000" cy="6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</p:grpSp>
      <p:sp>
        <p:nvSpPr>
          <p:cNvPr id="11267" name="TextBox 29"/>
          <p:cNvSpPr txBox="1">
            <a:spLocks noChangeArrowheads="1"/>
          </p:cNvSpPr>
          <p:nvPr/>
        </p:nvSpPr>
        <p:spPr bwMode="auto">
          <a:xfrm>
            <a:off x="4286250" y="5786438"/>
            <a:ext cx="462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4000" b="1"/>
              <a:t>8</a:t>
            </a:r>
            <a:r>
              <a:rPr lang="id-ID" sz="4000" b="1">
                <a:solidFill>
                  <a:srgbClr val="FF0000"/>
                </a:solidFill>
              </a:rPr>
              <a:t> Sel apakah aku?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7188" y="214313"/>
            <a:ext cx="8286750" cy="6364287"/>
            <a:chOff x="1800" y="9290"/>
            <a:chExt cx="9000" cy="6120"/>
          </a:xfrm>
        </p:grpSpPr>
        <p:sp>
          <p:nvSpPr>
            <p:cNvPr id="12293" name="AutoShape 3"/>
            <p:cNvSpPr>
              <a:spLocks noChangeAspect="1" noChangeArrowheads="1"/>
            </p:cNvSpPr>
            <p:nvPr/>
          </p:nvSpPr>
          <p:spPr bwMode="auto">
            <a:xfrm>
              <a:off x="1800" y="9290"/>
              <a:ext cx="9000" cy="6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grayscl/>
            </a:blip>
            <a:srcRect/>
            <a:stretch>
              <a:fillRect/>
            </a:stretch>
          </p:blipFill>
          <p:spPr bwMode="auto">
            <a:xfrm>
              <a:off x="3824" y="9695"/>
              <a:ext cx="5669" cy="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2832" y="9857"/>
              <a:ext cx="1107" cy="32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2000" b="1">
                  <a:solidFill>
                    <a:srgbClr val="000000"/>
                  </a:solidFill>
                </a:rPr>
                <a:t> Kasar</a:t>
              </a:r>
              <a:endParaRPr lang="id-ID" sz="2000"/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4528" y="9857"/>
              <a:ext cx="1213" cy="32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2000" b="1">
                  <a:solidFill>
                    <a:srgbClr val="000000"/>
                  </a:solidFill>
                </a:rPr>
                <a:t>Halus</a:t>
              </a:r>
              <a:endParaRPr lang="id-ID" sz="2000"/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1800" y="10828"/>
              <a:ext cx="1296" cy="32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 algn="r">
                <a:spcAft>
                  <a:spcPts val="1000"/>
                </a:spcAft>
              </a:pPr>
              <a:r>
                <a:rPr lang="id-ID" sz="3200" b="1">
                  <a:solidFill>
                    <a:srgbClr val="000000"/>
                  </a:solidFill>
                </a:rPr>
                <a:t>10</a:t>
              </a:r>
              <a:endParaRPr lang="id-ID" sz="3200"/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2157" y="11558"/>
              <a:ext cx="1750" cy="32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3200" b="1" dirty="0">
                  <a:solidFill>
                    <a:srgbClr val="000000"/>
                  </a:solidFill>
                </a:rPr>
                <a:t>9</a:t>
              </a:r>
              <a:endParaRPr lang="id-ID" sz="3200" dirty="0"/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219" y="11962"/>
              <a:ext cx="1524" cy="32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 algn="ctr">
                <a:spcAft>
                  <a:spcPts val="1000"/>
                </a:spcAft>
              </a:pPr>
              <a:r>
                <a:rPr lang="id-ID" sz="900" b="1">
                  <a:solidFill>
                    <a:srgbClr val="000000"/>
                  </a:solidFill>
                </a:rPr>
                <a:t>Mikrofilamen</a:t>
              </a:r>
              <a:endParaRPr lang="id-ID"/>
            </a:p>
          </p:txBody>
        </p: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2330" y="12691"/>
              <a:ext cx="1494" cy="32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 algn="ctr">
                <a:spcAft>
                  <a:spcPts val="1000"/>
                </a:spcAft>
              </a:pPr>
              <a:r>
                <a:rPr lang="id-ID" sz="900" b="1">
                  <a:solidFill>
                    <a:srgbClr val="000000"/>
                  </a:solidFill>
                </a:rPr>
                <a:t>Mikrotubul</a:t>
              </a:r>
              <a:endParaRPr lang="id-ID"/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2267" y="13339"/>
              <a:ext cx="1012" cy="32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 algn="r">
                <a:spcAft>
                  <a:spcPts val="1000"/>
                </a:spcAft>
              </a:pPr>
              <a:r>
                <a:rPr lang="id-ID" sz="900" b="1">
                  <a:solidFill>
                    <a:srgbClr val="000000"/>
                  </a:solidFill>
                </a:rPr>
                <a:t>Mikrovili</a:t>
              </a:r>
              <a:endParaRPr lang="id-ID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254" y="14301"/>
              <a:ext cx="1346" cy="27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4000" b="1">
                  <a:solidFill>
                    <a:srgbClr val="000000"/>
                  </a:solidFill>
                </a:rPr>
                <a:t>8</a:t>
              </a:r>
              <a:endParaRPr lang="id-ID" sz="4000"/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3905" y="14874"/>
              <a:ext cx="1502" cy="32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3600" b="1">
                  <a:solidFill>
                    <a:srgbClr val="000000"/>
                  </a:solidFill>
                </a:rPr>
                <a:t>7</a:t>
              </a:r>
              <a:endParaRPr lang="id-ID" sz="3600"/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6349" y="14608"/>
              <a:ext cx="1126" cy="32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4400" b="1">
                  <a:solidFill>
                    <a:srgbClr val="000000"/>
                  </a:solidFill>
                </a:rPr>
                <a:t>6</a:t>
              </a:r>
              <a:endParaRPr lang="id-ID" sz="4400"/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7711" y="13798"/>
              <a:ext cx="1629" cy="32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4000" b="1">
                  <a:solidFill>
                    <a:srgbClr val="000000"/>
                  </a:solidFill>
                </a:rPr>
                <a:t>5</a:t>
              </a:r>
              <a:endParaRPr lang="id-ID" sz="4000"/>
            </a:p>
          </p:txBody>
        </p:sp>
        <p:sp>
          <p:nvSpPr>
            <p:cNvPr id="12306" name="Text Box 16"/>
            <p:cNvSpPr txBox="1">
              <a:spLocks noChangeArrowheads="1"/>
            </p:cNvSpPr>
            <p:nvPr/>
          </p:nvSpPr>
          <p:spPr bwMode="auto">
            <a:xfrm>
              <a:off x="8624" y="12683"/>
              <a:ext cx="1212" cy="32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4400" b="1">
                  <a:solidFill>
                    <a:srgbClr val="000000"/>
                  </a:solidFill>
                </a:rPr>
                <a:t>4</a:t>
              </a:r>
              <a:endParaRPr lang="id-ID" sz="4400"/>
            </a:p>
          </p:txBody>
        </p:sp>
        <p:sp>
          <p:nvSpPr>
            <p:cNvPr id="12307" name="Text Box 17"/>
            <p:cNvSpPr txBox="1">
              <a:spLocks noChangeArrowheads="1"/>
            </p:cNvSpPr>
            <p:nvPr/>
          </p:nvSpPr>
          <p:spPr bwMode="auto">
            <a:xfrm>
              <a:off x="8576" y="10707"/>
              <a:ext cx="1864" cy="32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4400" b="1">
                  <a:solidFill>
                    <a:srgbClr val="000000"/>
                  </a:solidFill>
                </a:rPr>
                <a:t>3</a:t>
              </a:r>
              <a:endParaRPr lang="id-ID" sz="4400"/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7145" y="9290"/>
              <a:ext cx="1855" cy="3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b="1">
                  <a:solidFill>
                    <a:srgbClr val="000000"/>
                  </a:solidFill>
                </a:rPr>
                <a:t>Membran</a:t>
              </a:r>
              <a:endParaRPr lang="id-ID"/>
            </a:p>
          </p:txBody>
        </p:sp>
        <p:sp>
          <p:nvSpPr>
            <p:cNvPr id="12309" name="Text Box 19"/>
            <p:cNvSpPr txBox="1">
              <a:spLocks noChangeArrowheads="1"/>
            </p:cNvSpPr>
            <p:nvPr/>
          </p:nvSpPr>
          <p:spPr bwMode="auto">
            <a:xfrm>
              <a:off x="7170" y="9650"/>
              <a:ext cx="1290" cy="36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sz="1600" b="1">
                  <a:solidFill>
                    <a:srgbClr val="000000"/>
                  </a:solidFill>
                </a:rPr>
                <a:t>Nukleolus</a:t>
              </a:r>
              <a:endParaRPr lang="id-ID" sz="1600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7145" y="10055"/>
              <a:ext cx="1315" cy="3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>
                <a:spcAft>
                  <a:spcPts val="1000"/>
                </a:spcAft>
              </a:pPr>
              <a:r>
                <a:rPr lang="id-ID" b="1">
                  <a:solidFill>
                    <a:srgbClr val="000000"/>
                  </a:solidFill>
                </a:rPr>
                <a:t>Kromatin</a:t>
              </a:r>
              <a:endParaRPr lang="id-ID"/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9061" y="9681"/>
              <a:ext cx="1110" cy="325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 algn="ctr">
                <a:spcAft>
                  <a:spcPts val="1000"/>
                </a:spcAft>
              </a:pPr>
              <a:r>
                <a:rPr lang="id-ID" sz="4400" b="1">
                  <a:solidFill>
                    <a:srgbClr val="000000"/>
                  </a:solidFill>
                </a:rPr>
                <a:t>2</a:t>
              </a:r>
              <a:endParaRPr lang="id-ID" sz="4400"/>
            </a:p>
          </p:txBody>
        </p:sp>
        <p:sp>
          <p:nvSpPr>
            <p:cNvPr id="12312" name="Line 22"/>
            <p:cNvSpPr>
              <a:spLocks noChangeShapeType="1"/>
            </p:cNvSpPr>
            <p:nvPr/>
          </p:nvSpPr>
          <p:spPr bwMode="auto">
            <a:xfrm>
              <a:off x="2960" y="10180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3" name="Line 23"/>
            <p:cNvSpPr>
              <a:spLocks noChangeShapeType="1"/>
            </p:cNvSpPr>
            <p:nvPr/>
          </p:nvSpPr>
          <p:spPr bwMode="auto">
            <a:xfrm>
              <a:off x="4620" y="10180"/>
              <a:ext cx="10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4" name="Line 24"/>
            <p:cNvSpPr>
              <a:spLocks noChangeShapeType="1"/>
            </p:cNvSpPr>
            <p:nvPr/>
          </p:nvSpPr>
          <p:spPr bwMode="auto">
            <a:xfrm>
              <a:off x="6375" y="14554"/>
              <a:ext cx="0" cy="5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5" name="Line 25"/>
            <p:cNvSpPr>
              <a:spLocks noChangeShapeType="1"/>
            </p:cNvSpPr>
            <p:nvPr/>
          </p:nvSpPr>
          <p:spPr bwMode="auto">
            <a:xfrm>
              <a:off x="7766" y="13690"/>
              <a:ext cx="0" cy="5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6" name="Line 26"/>
            <p:cNvSpPr>
              <a:spLocks noChangeShapeType="1"/>
            </p:cNvSpPr>
            <p:nvPr/>
          </p:nvSpPr>
          <p:spPr bwMode="auto">
            <a:xfrm>
              <a:off x="8643" y="12449"/>
              <a:ext cx="0" cy="8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7" name="Line 27"/>
            <p:cNvSpPr>
              <a:spLocks noChangeShapeType="1"/>
            </p:cNvSpPr>
            <p:nvPr/>
          </p:nvSpPr>
          <p:spPr bwMode="auto">
            <a:xfrm>
              <a:off x="8629" y="10667"/>
              <a:ext cx="0" cy="4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8" name="Line 28"/>
            <p:cNvSpPr>
              <a:spLocks noChangeShapeType="1"/>
            </p:cNvSpPr>
            <p:nvPr/>
          </p:nvSpPr>
          <p:spPr bwMode="auto">
            <a:xfrm>
              <a:off x="3312" y="10369"/>
              <a:ext cx="0" cy="2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19" name="Line 29"/>
            <p:cNvSpPr>
              <a:spLocks noChangeShapeType="1"/>
            </p:cNvSpPr>
            <p:nvPr/>
          </p:nvSpPr>
          <p:spPr bwMode="auto">
            <a:xfrm>
              <a:off x="3258" y="13258"/>
              <a:ext cx="0" cy="4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0" name="Line 30"/>
            <p:cNvSpPr>
              <a:spLocks noChangeShapeType="1"/>
            </p:cNvSpPr>
            <p:nvPr/>
          </p:nvSpPr>
          <p:spPr bwMode="auto">
            <a:xfrm>
              <a:off x="2124" y="14244"/>
              <a:ext cx="15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1" name="Text Box 31"/>
            <p:cNvSpPr txBox="1">
              <a:spLocks noChangeArrowheads="1"/>
            </p:cNvSpPr>
            <p:nvPr/>
          </p:nvSpPr>
          <p:spPr bwMode="auto">
            <a:xfrm>
              <a:off x="2417" y="10318"/>
              <a:ext cx="1075" cy="32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lIns="61690" tIns="30845" rIns="61690" bIns="30845" anchor="ctr"/>
            <a:lstStyle/>
            <a:p>
              <a:pPr algn="ctr">
                <a:spcAft>
                  <a:spcPts val="1000"/>
                </a:spcAft>
              </a:pPr>
              <a:r>
                <a:rPr lang="id-ID" sz="3200" b="1">
                  <a:solidFill>
                    <a:srgbClr val="000000"/>
                  </a:solidFill>
                </a:rPr>
                <a:t>11</a:t>
              </a:r>
              <a:endParaRPr lang="id-ID" sz="3200"/>
            </a:p>
          </p:txBody>
        </p:sp>
        <p:sp>
          <p:nvSpPr>
            <p:cNvPr id="12322" name="AutoShape 32"/>
            <p:cNvSpPr>
              <a:spLocks/>
            </p:cNvSpPr>
            <p:nvPr/>
          </p:nvSpPr>
          <p:spPr bwMode="auto">
            <a:xfrm rot="5400000">
              <a:off x="4128" y="8460"/>
              <a:ext cx="243" cy="2551"/>
            </a:xfrm>
            <a:prstGeom prst="leftBrace">
              <a:avLst>
                <a:gd name="adj1" fmla="val 87483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3" name="Line 33"/>
            <p:cNvSpPr>
              <a:spLocks noChangeShapeType="1"/>
            </p:cNvSpPr>
            <p:nvPr/>
          </p:nvSpPr>
          <p:spPr bwMode="auto">
            <a:xfrm>
              <a:off x="7199" y="9303"/>
              <a:ext cx="0" cy="3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4" name="Line 34"/>
            <p:cNvSpPr>
              <a:spLocks noChangeShapeType="1"/>
            </p:cNvSpPr>
            <p:nvPr/>
          </p:nvSpPr>
          <p:spPr bwMode="auto">
            <a:xfrm>
              <a:off x="7199" y="9736"/>
              <a:ext cx="0" cy="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5" name="Line 35"/>
            <p:cNvSpPr>
              <a:spLocks noChangeShapeType="1"/>
            </p:cNvSpPr>
            <p:nvPr/>
          </p:nvSpPr>
          <p:spPr bwMode="auto">
            <a:xfrm>
              <a:off x="7199" y="10127"/>
              <a:ext cx="0" cy="2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6" name="AutoShape 36"/>
            <p:cNvSpPr>
              <a:spLocks/>
            </p:cNvSpPr>
            <p:nvPr/>
          </p:nvSpPr>
          <p:spPr bwMode="auto">
            <a:xfrm rot="5400000">
              <a:off x="2691" y="10991"/>
              <a:ext cx="161" cy="1943"/>
            </a:xfrm>
            <a:prstGeom prst="leftBrace">
              <a:avLst>
                <a:gd name="adj1" fmla="val 100569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7" name="Line 37"/>
            <p:cNvSpPr>
              <a:spLocks noChangeShapeType="1"/>
            </p:cNvSpPr>
            <p:nvPr/>
          </p:nvSpPr>
          <p:spPr bwMode="auto">
            <a:xfrm>
              <a:off x="3689" y="12043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8" name="Line 38"/>
            <p:cNvSpPr>
              <a:spLocks noChangeShapeType="1"/>
            </p:cNvSpPr>
            <p:nvPr/>
          </p:nvSpPr>
          <p:spPr bwMode="auto">
            <a:xfrm>
              <a:off x="3703" y="12421"/>
              <a:ext cx="0" cy="1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29" name="Line 39"/>
            <p:cNvSpPr>
              <a:spLocks noChangeShapeType="1"/>
            </p:cNvSpPr>
            <p:nvPr/>
          </p:nvSpPr>
          <p:spPr bwMode="auto">
            <a:xfrm>
              <a:off x="3717" y="12772"/>
              <a:ext cx="0" cy="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0" name="Line 40"/>
            <p:cNvSpPr>
              <a:spLocks noChangeShapeType="1"/>
            </p:cNvSpPr>
            <p:nvPr/>
          </p:nvSpPr>
          <p:spPr bwMode="auto">
            <a:xfrm>
              <a:off x="3960" y="14797"/>
              <a:ext cx="13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1" name="AutoShape 41"/>
            <p:cNvSpPr>
              <a:spLocks/>
            </p:cNvSpPr>
            <p:nvPr/>
          </p:nvSpPr>
          <p:spPr bwMode="auto">
            <a:xfrm>
              <a:off x="8926" y="9371"/>
              <a:ext cx="162" cy="972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2" name="Line 42"/>
            <p:cNvSpPr>
              <a:spLocks noChangeShapeType="1"/>
            </p:cNvSpPr>
            <p:nvPr/>
          </p:nvSpPr>
          <p:spPr bwMode="auto">
            <a:xfrm>
              <a:off x="4958" y="10180"/>
              <a:ext cx="324" cy="6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3" name="Line 43"/>
            <p:cNvSpPr>
              <a:spLocks noChangeShapeType="1"/>
            </p:cNvSpPr>
            <p:nvPr/>
          </p:nvSpPr>
          <p:spPr bwMode="auto">
            <a:xfrm>
              <a:off x="3420" y="10180"/>
              <a:ext cx="1862" cy="16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4" name="Line 44"/>
            <p:cNvSpPr>
              <a:spLocks noChangeShapeType="1"/>
            </p:cNvSpPr>
            <p:nvPr/>
          </p:nvSpPr>
          <p:spPr bwMode="auto">
            <a:xfrm>
              <a:off x="3312" y="10437"/>
              <a:ext cx="891" cy="8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5" name="Line 45"/>
            <p:cNvSpPr>
              <a:spLocks noChangeShapeType="1"/>
            </p:cNvSpPr>
            <p:nvPr/>
          </p:nvSpPr>
          <p:spPr bwMode="auto">
            <a:xfrm>
              <a:off x="3096" y="10991"/>
              <a:ext cx="1985" cy="13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6" name="AutoShape 46"/>
            <p:cNvSpPr>
              <a:spLocks/>
            </p:cNvSpPr>
            <p:nvPr/>
          </p:nvSpPr>
          <p:spPr bwMode="auto">
            <a:xfrm rot="3900000">
              <a:off x="5059" y="12248"/>
              <a:ext cx="94" cy="324"/>
            </a:xfrm>
            <a:prstGeom prst="leftBrace">
              <a:avLst>
                <a:gd name="adj1" fmla="val 28723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7" name="Line 47"/>
            <p:cNvSpPr>
              <a:spLocks noChangeShapeType="1"/>
            </p:cNvSpPr>
            <p:nvPr/>
          </p:nvSpPr>
          <p:spPr bwMode="auto">
            <a:xfrm>
              <a:off x="3689" y="12124"/>
              <a:ext cx="559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8" name="Line 48"/>
            <p:cNvSpPr>
              <a:spLocks noChangeShapeType="1"/>
            </p:cNvSpPr>
            <p:nvPr/>
          </p:nvSpPr>
          <p:spPr bwMode="auto">
            <a:xfrm>
              <a:off x="3703" y="12489"/>
              <a:ext cx="8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39" name="Line 49"/>
            <p:cNvSpPr>
              <a:spLocks noChangeShapeType="1"/>
            </p:cNvSpPr>
            <p:nvPr/>
          </p:nvSpPr>
          <p:spPr bwMode="auto">
            <a:xfrm flipV="1">
              <a:off x="3717" y="12700"/>
              <a:ext cx="610" cy="1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0" name="Line 50"/>
            <p:cNvSpPr>
              <a:spLocks noChangeShapeType="1"/>
            </p:cNvSpPr>
            <p:nvPr/>
          </p:nvSpPr>
          <p:spPr bwMode="auto">
            <a:xfrm flipV="1">
              <a:off x="2934" y="13096"/>
              <a:ext cx="1862" cy="11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1" name="Line 51"/>
            <p:cNvSpPr>
              <a:spLocks noChangeShapeType="1"/>
            </p:cNvSpPr>
            <p:nvPr/>
          </p:nvSpPr>
          <p:spPr bwMode="auto">
            <a:xfrm flipH="1">
              <a:off x="3258" y="13042"/>
              <a:ext cx="680" cy="3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2" name="Line 52"/>
            <p:cNvSpPr>
              <a:spLocks noChangeShapeType="1"/>
            </p:cNvSpPr>
            <p:nvPr/>
          </p:nvSpPr>
          <p:spPr bwMode="auto">
            <a:xfrm flipV="1">
              <a:off x="3258" y="13177"/>
              <a:ext cx="971" cy="2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3" name="Line 53"/>
            <p:cNvSpPr>
              <a:spLocks noChangeShapeType="1"/>
            </p:cNvSpPr>
            <p:nvPr/>
          </p:nvSpPr>
          <p:spPr bwMode="auto">
            <a:xfrm flipV="1">
              <a:off x="4634" y="13302"/>
              <a:ext cx="1080" cy="149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4" name="Line 54"/>
            <p:cNvSpPr>
              <a:spLocks noChangeShapeType="1"/>
            </p:cNvSpPr>
            <p:nvPr/>
          </p:nvSpPr>
          <p:spPr bwMode="auto">
            <a:xfrm flipH="1" flipV="1">
              <a:off x="5832" y="14179"/>
              <a:ext cx="530" cy="6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5" name="Line 55"/>
            <p:cNvSpPr>
              <a:spLocks noChangeShapeType="1"/>
            </p:cNvSpPr>
            <p:nvPr/>
          </p:nvSpPr>
          <p:spPr bwMode="auto">
            <a:xfrm flipH="1" flipV="1">
              <a:off x="6914" y="12709"/>
              <a:ext cx="852" cy="12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6" name="Line 56"/>
            <p:cNvSpPr>
              <a:spLocks noChangeShapeType="1"/>
            </p:cNvSpPr>
            <p:nvPr/>
          </p:nvSpPr>
          <p:spPr bwMode="auto">
            <a:xfrm flipH="1" flipV="1">
              <a:off x="7903" y="12151"/>
              <a:ext cx="699" cy="6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7" name="Line 57"/>
            <p:cNvSpPr>
              <a:spLocks noChangeShapeType="1"/>
            </p:cNvSpPr>
            <p:nvPr/>
          </p:nvSpPr>
          <p:spPr bwMode="auto">
            <a:xfrm flipH="1" flipV="1">
              <a:off x="7833" y="12494"/>
              <a:ext cx="769" cy="27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8" name="Line 58"/>
            <p:cNvSpPr>
              <a:spLocks noChangeShapeType="1"/>
            </p:cNvSpPr>
            <p:nvPr/>
          </p:nvSpPr>
          <p:spPr bwMode="auto">
            <a:xfrm flipH="1">
              <a:off x="8305" y="10828"/>
              <a:ext cx="297" cy="2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49" name="Line 59"/>
            <p:cNvSpPr>
              <a:spLocks noChangeShapeType="1"/>
            </p:cNvSpPr>
            <p:nvPr/>
          </p:nvSpPr>
          <p:spPr bwMode="auto">
            <a:xfrm>
              <a:off x="3081" y="10896"/>
              <a:ext cx="0" cy="24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50" name="Line 60"/>
            <p:cNvSpPr>
              <a:spLocks noChangeShapeType="1"/>
            </p:cNvSpPr>
            <p:nvPr/>
          </p:nvSpPr>
          <p:spPr bwMode="auto">
            <a:xfrm flipH="1">
              <a:off x="6625" y="9857"/>
              <a:ext cx="567" cy="13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51" name="Line 61"/>
            <p:cNvSpPr>
              <a:spLocks noChangeShapeType="1"/>
            </p:cNvSpPr>
            <p:nvPr/>
          </p:nvSpPr>
          <p:spPr bwMode="auto">
            <a:xfrm flipH="1">
              <a:off x="6894" y="9410"/>
              <a:ext cx="285" cy="9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  <p:sp>
          <p:nvSpPr>
            <p:cNvPr id="12352" name="Line 62"/>
            <p:cNvSpPr>
              <a:spLocks noChangeShapeType="1"/>
            </p:cNvSpPr>
            <p:nvPr/>
          </p:nvSpPr>
          <p:spPr bwMode="auto">
            <a:xfrm flipH="1">
              <a:off x="6983" y="10275"/>
              <a:ext cx="204" cy="6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id-ID"/>
            </a:p>
          </p:txBody>
        </p:sp>
      </p:grpSp>
      <p:sp>
        <p:nvSpPr>
          <p:cNvPr id="12291" name="TextBox 64"/>
          <p:cNvSpPr txBox="1">
            <a:spLocks noChangeArrowheads="1"/>
          </p:cNvSpPr>
          <p:nvPr/>
        </p:nvSpPr>
        <p:spPr bwMode="auto">
          <a:xfrm>
            <a:off x="5337175" y="6143625"/>
            <a:ext cx="3735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/>
              <a:t>1</a:t>
            </a:r>
            <a:r>
              <a:rPr lang="id-ID" sz="3200" b="1">
                <a:solidFill>
                  <a:srgbClr val="FF0000"/>
                </a:solidFill>
              </a:rPr>
              <a:t> Sel apakah aku?</a:t>
            </a:r>
          </a:p>
        </p:txBody>
      </p:sp>
      <p:sp>
        <p:nvSpPr>
          <p:cNvPr id="12292" name="TextBox 66"/>
          <p:cNvSpPr txBox="1">
            <a:spLocks noChangeArrowheads="1"/>
          </p:cNvSpPr>
          <p:nvPr/>
        </p:nvSpPr>
        <p:spPr bwMode="auto">
          <a:xfrm>
            <a:off x="2214563" y="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Struktur Eukariotik Sel Hewan dan Tumbuhan</a:t>
            </a: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25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024336"/>
                <a:gridCol w="3250704"/>
              </a:tblGrid>
              <a:tr h="401679">
                <a:tc>
                  <a:txBody>
                    <a:bodyPr/>
                    <a:lstStyle/>
                    <a:p>
                      <a:r>
                        <a:rPr lang="id-ID" dirty="0" smtClean="0"/>
                        <a:t>Nama</a:t>
                      </a:r>
                      <a:r>
                        <a:rPr lang="id-ID" baseline="0" dirty="0" smtClean="0"/>
                        <a:t> Bagian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Komposisi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Fungsi</a:t>
                      </a:r>
                      <a:endParaRPr lang="id-ID" dirty="0"/>
                    </a:p>
                  </a:txBody>
                  <a:tcPr/>
                </a:tc>
              </a:tr>
              <a:tr h="4853169">
                <a:tc>
                  <a:txBody>
                    <a:bodyPr/>
                    <a:lstStyle/>
                    <a:p>
                      <a:r>
                        <a:rPr lang="id-ID" dirty="0" smtClean="0"/>
                        <a:t>Dinding</a:t>
                      </a:r>
                      <a:r>
                        <a:rPr lang="id-ID" baseline="0" dirty="0" smtClean="0"/>
                        <a:t> sel</a:t>
                      </a:r>
                    </a:p>
                    <a:p>
                      <a:r>
                        <a:rPr lang="id-ID" baseline="0" dirty="0" smtClean="0"/>
                        <a:t>Membran sel</a:t>
                      </a:r>
                    </a:p>
                    <a:p>
                      <a:endParaRPr lang="id-ID" baseline="0" dirty="0" smtClean="0"/>
                    </a:p>
                    <a:p>
                      <a:r>
                        <a:rPr lang="id-ID" baseline="0" dirty="0" smtClean="0"/>
                        <a:t>Inti</a:t>
                      </a:r>
                    </a:p>
                    <a:p>
                      <a:endParaRPr lang="id-ID" baseline="0" dirty="0" smtClean="0"/>
                    </a:p>
                    <a:p>
                      <a:r>
                        <a:rPr lang="id-ID" baseline="0" dirty="0" smtClean="0"/>
                        <a:t>Ribosom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Retikulum Endoplasma</a:t>
                      </a:r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Aparatus golgi</a:t>
                      </a:r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Lisosom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Vakuola &amp; vesikel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Fibril selulose</a:t>
                      </a:r>
                    </a:p>
                    <a:p>
                      <a:r>
                        <a:rPr lang="id-ID" dirty="0" smtClean="0"/>
                        <a:t>Dua</a:t>
                      </a:r>
                      <a:r>
                        <a:rPr lang="id-ID" baseline="0" dirty="0" smtClean="0"/>
                        <a:t> lapis fosfolipida yg disisipi protein</a:t>
                      </a:r>
                    </a:p>
                    <a:p>
                      <a:r>
                        <a:rPr lang="id-ID" baseline="0" dirty="0" smtClean="0"/>
                        <a:t>Selaput inti, kromatin, dan anak inti atau nucleoli</a:t>
                      </a:r>
                    </a:p>
                    <a:p>
                      <a:r>
                        <a:rPr lang="id-ID" baseline="0" dirty="0" smtClean="0"/>
                        <a:t>Protein dan RNA yang tersusun dalam dua sub unit</a:t>
                      </a:r>
                    </a:p>
                    <a:p>
                      <a:r>
                        <a:rPr lang="id-ID" baseline="0" dirty="0" smtClean="0"/>
                        <a:t>Saluran pipih bermembran dan saliran tubular</a:t>
                      </a:r>
                    </a:p>
                    <a:p>
                      <a:endParaRPr lang="id-ID" baseline="0" dirty="0" smtClean="0"/>
                    </a:p>
                    <a:p>
                      <a:endParaRPr lang="id-ID" baseline="0" dirty="0" smtClean="0"/>
                    </a:p>
                    <a:p>
                      <a:r>
                        <a:rPr lang="id-ID" baseline="0" dirty="0" smtClean="0"/>
                        <a:t>Kantung pipih bermembran</a:t>
                      </a:r>
                    </a:p>
                    <a:p>
                      <a:endParaRPr lang="id-ID" baseline="0" dirty="0" smtClean="0"/>
                    </a:p>
                    <a:p>
                      <a:endParaRPr lang="id-ID" baseline="0" dirty="0" smtClean="0"/>
                    </a:p>
                    <a:p>
                      <a:r>
                        <a:rPr lang="id-ID" baseline="0" dirty="0" smtClean="0"/>
                        <a:t>Kantung bermembran yang memiliki enzim pencernaan</a:t>
                      </a:r>
                    </a:p>
                    <a:p>
                      <a:r>
                        <a:rPr lang="id-ID" baseline="0" dirty="0" smtClean="0"/>
                        <a:t>Kantung bermmembran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Mendukung dan melindungi sel</a:t>
                      </a:r>
                    </a:p>
                    <a:p>
                      <a:r>
                        <a:rPr lang="id-ID" dirty="0" smtClean="0"/>
                        <a:t>Mengatur jalan molekul masuk dan keluar sel</a:t>
                      </a:r>
                    </a:p>
                    <a:p>
                      <a:r>
                        <a:rPr lang="id-ID" dirty="0" smtClean="0"/>
                        <a:t>Menyimpan informasi genetik, sintesis DNA dan RNA</a:t>
                      </a:r>
                    </a:p>
                    <a:p>
                      <a:r>
                        <a:rPr lang="id-ID" dirty="0" smtClean="0"/>
                        <a:t>Sintesis protein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Sintesis da atau modifikasi protein dan substansi lain dan mendistribusikan vesikel-vesikel yang terbentuk</a:t>
                      </a:r>
                    </a:p>
                    <a:p>
                      <a:r>
                        <a:rPr lang="id-ID" dirty="0" smtClean="0"/>
                        <a:t>Memproses, mengepak, dan mendistribusikan</a:t>
                      </a:r>
                      <a:r>
                        <a:rPr lang="id-ID" baseline="0" dirty="0" smtClean="0"/>
                        <a:t> protein dan lemak</a:t>
                      </a:r>
                    </a:p>
                    <a:p>
                      <a:r>
                        <a:rPr lang="id-ID" baseline="0" dirty="0" smtClean="0"/>
                        <a:t>Pencernaan intraseluler</a:t>
                      </a:r>
                    </a:p>
                    <a:p>
                      <a:endParaRPr lang="id-ID" baseline="0" dirty="0" smtClean="0"/>
                    </a:p>
                    <a:p>
                      <a:r>
                        <a:rPr lang="id-ID" baseline="0" dirty="0" smtClean="0"/>
                        <a:t>Penyimpanan substansi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753"/>
          <a:ext cx="8229600" cy="360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024336"/>
                <a:gridCol w="3250704"/>
              </a:tblGrid>
              <a:tr h="356787">
                <a:tc>
                  <a:txBody>
                    <a:bodyPr/>
                    <a:lstStyle/>
                    <a:p>
                      <a:r>
                        <a:rPr lang="id-ID" dirty="0" smtClean="0"/>
                        <a:t>Nama</a:t>
                      </a:r>
                      <a:r>
                        <a:rPr lang="id-ID" baseline="0" dirty="0" smtClean="0"/>
                        <a:t> Bagian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Komposisi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Fungsi</a:t>
                      </a:r>
                      <a:endParaRPr lang="id-ID" dirty="0"/>
                    </a:p>
                  </a:txBody>
                  <a:tcPr/>
                </a:tc>
              </a:tr>
              <a:tr h="3243613">
                <a:tc>
                  <a:txBody>
                    <a:bodyPr/>
                    <a:lstStyle/>
                    <a:p>
                      <a:r>
                        <a:rPr lang="id-ID" dirty="0" smtClean="0"/>
                        <a:t>Peroksisom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Mitokondria</a:t>
                      </a:r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Kloroplas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Sitoskeleton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Silia dan flagella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Kantung bermembran yang mengandung enzim khusus</a:t>
                      </a:r>
                    </a:p>
                    <a:p>
                      <a:r>
                        <a:rPr lang="id-ID" dirty="0" smtClean="0"/>
                        <a:t>Membran dalam (kristae) yang berlekuk-lekuk dibungkus membran luar</a:t>
                      </a:r>
                    </a:p>
                    <a:p>
                      <a:r>
                        <a:rPr lang="id-ID" dirty="0" smtClean="0"/>
                        <a:t>Grana pembungkus dua membran</a:t>
                      </a:r>
                    </a:p>
                    <a:p>
                      <a:r>
                        <a:rPr lang="id-ID" dirty="0" smtClean="0"/>
                        <a:t>Mikrotubul, filamen imtermediet, filamen aktin</a:t>
                      </a:r>
                    </a:p>
                    <a:p>
                      <a:r>
                        <a:rPr lang="id-ID" dirty="0" smtClean="0"/>
                        <a:t>Pola mikrotubulus 9+2</a:t>
                      </a:r>
                    </a:p>
                    <a:p>
                      <a:r>
                        <a:rPr lang="id-ID" dirty="0" smtClean="0"/>
                        <a:t>Pola mikrotubulus 9+0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Beberapa metabolisme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Respirasi sel</a:t>
                      </a:r>
                    </a:p>
                    <a:p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Fotosintesis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Bentuk sel dan pergerakan bagian-bagiannya.</a:t>
                      </a:r>
                    </a:p>
                    <a:p>
                      <a:r>
                        <a:rPr lang="id-ID" dirty="0" smtClean="0"/>
                        <a:t>Pergerakan sel</a:t>
                      </a:r>
                    </a:p>
                    <a:p>
                      <a:r>
                        <a:rPr lang="id-ID" dirty="0" smtClean="0"/>
                        <a:t>Menyusun badan basal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Sel Hewan VS Sel Tumbuhan</a:t>
            </a:r>
          </a:p>
        </p:txBody>
      </p:sp>
      <p:pic>
        <p:nvPicPr>
          <p:cNvPr id="20483" name="Picture 4" descr="E:\Bio Sel\animal-and-plant-cells-and-their-fun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91440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0"/>
            <a:ext cx="7415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615950"/>
            <a:ext cx="89947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l="2399"/>
          <a:stretch>
            <a:fillRect/>
          </a:stretch>
        </p:blipFill>
        <p:spPr bwMode="auto">
          <a:xfrm>
            <a:off x="0" y="4000500"/>
            <a:ext cx="91440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3555" name="Picture 2" descr="E:\sci_203_2_te_compnnfsf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071563"/>
            <a:ext cx="90439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715125" y="5559425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(small and tentative)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smtClean="0"/>
              <a:t>Apa yang kalian ketahui tentang sel??</a:t>
            </a:r>
          </a:p>
        </p:txBody>
      </p:sp>
      <p:pic>
        <p:nvPicPr>
          <p:cNvPr id="13315" name="Picture 5" descr="E:\IAIN\Bahan\tmp595753790750064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071688"/>
            <a:ext cx="3025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E:\IAIN\Bahan\Penjar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357438"/>
            <a:ext cx="4067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143125" y="5214938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/>
              <a:t>Sel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491288" y="5191125"/>
            <a:ext cx="72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800" b="1"/>
              <a:t>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b="1" smtClean="0"/>
              <a:t>Jadi apa itu sel??</a:t>
            </a:r>
          </a:p>
        </p:txBody>
      </p:sp>
      <p:pic>
        <p:nvPicPr>
          <p:cNvPr id="15363" name="Picture 2" descr="E:\Tadris Biologi\shape-cell-related-its-function_f45b8cfc50e644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7038"/>
            <a:ext cx="91694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organization-of-the-cell-ch04-lecture-3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89535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0863" t="25391" r="40701" b="51170"/>
          <a:stretch>
            <a:fillRect/>
          </a:stretch>
        </p:blipFill>
        <p:spPr bwMode="auto">
          <a:xfrm>
            <a:off x="857250" y="214313"/>
            <a:ext cx="7500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29137" t="55859" r="33528" b="6055"/>
          <a:stretch>
            <a:fillRect/>
          </a:stretch>
        </p:blipFill>
        <p:spPr bwMode="auto">
          <a:xfrm>
            <a:off x="1500188" y="2884488"/>
            <a:ext cx="642937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57213" y="428625"/>
            <a:ext cx="8229600" cy="785813"/>
          </a:xfrm>
        </p:spPr>
        <p:txBody>
          <a:bodyPr/>
          <a:lstStyle/>
          <a:p>
            <a:r>
              <a:rPr lang="id-ID" b="1" smtClean="0"/>
              <a:t>Mengapa sel berukuran kecil?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32394" t="20508" r="15446" b="25781"/>
          <a:stretch>
            <a:fillRect/>
          </a:stretch>
        </p:blipFill>
        <p:spPr bwMode="auto">
          <a:xfrm>
            <a:off x="357188" y="1571625"/>
            <a:ext cx="85137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slide_3.jpg"/>
          <p:cNvPicPr>
            <a:picLocks noChangeAspect="1" noChangeArrowheads="1"/>
          </p:cNvPicPr>
          <p:nvPr/>
        </p:nvPicPr>
        <p:blipFill>
          <a:blip r:embed="rId2" cstate="print"/>
          <a:srcRect l="6641" r="3125"/>
          <a:stretch>
            <a:fillRect/>
          </a:stretch>
        </p:blipFill>
        <p:spPr bwMode="auto">
          <a:xfrm>
            <a:off x="71438" y="-47625"/>
            <a:ext cx="90011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85750" y="4572000"/>
            <a:ext cx="5257800" cy="1500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FF0000"/>
                </a:solidFill>
              </a:rPr>
              <a:t>Ukuran sel dibatasi oleh </a:t>
            </a:r>
          </a:p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FF0000"/>
                </a:solidFill>
              </a:rPr>
              <a:t>Luas permukaan – Ratio Volume</a:t>
            </a:r>
          </a:p>
          <a:p>
            <a:pPr>
              <a:buFont typeface="Arial" charset="0"/>
              <a:buNone/>
            </a:pPr>
            <a:r>
              <a:rPr lang="id-ID" sz="2400" b="1" smtClean="0">
                <a:solidFill>
                  <a:srgbClr val="FF0000"/>
                </a:solidFill>
              </a:rPr>
              <a:t>Volume sel bertambah lebih cepat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001125" cy="428625"/>
          </a:xfrm>
        </p:spPr>
        <p:txBody>
          <a:bodyPr>
            <a:normAutofit fontScale="90000"/>
          </a:bodyPr>
          <a:lstStyle/>
          <a:p>
            <a:r>
              <a:rPr lang="id-ID" b="1" smtClean="0"/>
              <a:t>Bentuk Sel???</a:t>
            </a:r>
          </a:p>
        </p:txBody>
      </p:sp>
      <p:pic>
        <p:nvPicPr>
          <p:cNvPr id="20483" name="Picture 3" descr="E:\slide_5.jpg"/>
          <p:cNvPicPr>
            <a:picLocks noChangeAspect="1" noChangeArrowheads="1"/>
          </p:cNvPicPr>
          <p:nvPr/>
        </p:nvPicPr>
        <p:blipFill>
          <a:blip r:embed="rId2" cstate="print"/>
          <a:srcRect t="17708" b="10416"/>
          <a:stretch>
            <a:fillRect/>
          </a:stretch>
        </p:blipFill>
        <p:spPr bwMode="auto">
          <a:xfrm>
            <a:off x="0" y="785813"/>
            <a:ext cx="88788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:\slid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64150"/>
            <a:ext cx="4857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378</Words>
  <Application>Microsoft Office PowerPoint</Application>
  <PresentationFormat>On-screen Show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SEL Part #2</vt:lpstr>
      <vt:lpstr>Struktur dan Fungsi Sel</vt:lpstr>
      <vt:lpstr>Apa yang kalian ketahui tentang sel??</vt:lpstr>
      <vt:lpstr>Jadi apa itu sel??</vt:lpstr>
      <vt:lpstr>Slide 5</vt:lpstr>
      <vt:lpstr>Slide 6</vt:lpstr>
      <vt:lpstr>Mengapa sel berukuran kecil?</vt:lpstr>
      <vt:lpstr>Slide 8</vt:lpstr>
      <vt:lpstr>Bentuk Sel???</vt:lpstr>
      <vt:lpstr>Slide 10</vt:lpstr>
      <vt:lpstr>Berapa Jumlah Sel pada Manusia??</vt:lpstr>
      <vt:lpstr>Sumber: http://book.bionumbers.org/how-big-is-a-human-cell/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Struktur Eukariotik Sel Hewan dan Tumbuhan</vt:lpstr>
      <vt:lpstr>Slide 24</vt:lpstr>
      <vt:lpstr>Sel Hewan VS Sel Tumbuhan</vt:lpstr>
      <vt:lpstr>Slide 26</vt:lpstr>
      <vt:lpstr>Slide 27</vt:lpstr>
      <vt:lpstr>Slide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 Part #2</dc:title>
  <dc:creator>user</dc:creator>
  <cp:lastModifiedBy>Acer Aspire 4530</cp:lastModifiedBy>
  <cp:revision>19</cp:revision>
  <dcterms:created xsi:type="dcterms:W3CDTF">2016-09-20T13:17:37Z</dcterms:created>
  <dcterms:modified xsi:type="dcterms:W3CDTF">2016-09-26T04:40:09Z</dcterms:modified>
</cp:coreProperties>
</file>