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256" r:id="rId3"/>
    <p:sldId id="260" r:id="rId4"/>
    <p:sldId id="261" r:id="rId5"/>
    <p:sldId id="264" r:id="rId6"/>
    <p:sldId id="262" r:id="rId7"/>
    <p:sldId id="263" r:id="rId8"/>
    <p:sldId id="265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0FF371-0086-4BF0-80E4-8918BE5DBDD3}" type="doc">
      <dgm:prSet loTypeId="urn:microsoft.com/office/officeart/2005/8/layout/arrow2" loCatId="process" qsTypeId="urn:microsoft.com/office/officeart/2005/8/quickstyle/simple1" qsCatId="simple" csTypeId="urn:microsoft.com/office/officeart/2005/8/colors/colorful3" csCatId="colorful" phldr="1"/>
      <dgm:spPr/>
    </dgm:pt>
    <dgm:pt modelId="{D8F8B937-CB44-4E13-AB84-B078E9D41BAE}">
      <dgm:prSet phldrT="[Text]"/>
      <dgm:spPr/>
      <dgm:t>
        <a:bodyPr/>
        <a:lstStyle/>
        <a:p>
          <a:r>
            <a:rPr lang="id-ID" dirty="0" smtClean="0"/>
            <a:t>Atom</a:t>
          </a:r>
          <a:endParaRPr lang="id-ID" dirty="0"/>
        </a:p>
      </dgm:t>
    </dgm:pt>
    <dgm:pt modelId="{B0EB3176-C0CC-49F3-A7C3-9CB45E9D7B4D}" type="parTrans" cxnId="{A03A1297-9285-4BBF-9174-322A80E512AE}">
      <dgm:prSet/>
      <dgm:spPr/>
      <dgm:t>
        <a:bodyPr/>
        <a:lstStyle/>
        <a:p>
          <a:endParaRPr lang="id-ID"/>
        </a:p>
      </dgm:t>
    </dgm:pt>
    <dgm:pt modelId="{D6E309F9-68DB-4FDC-BB33-2332DA90CEC6}" type="sibTrans" cxnId="{A03A1297-9285-4BBF-9174-322A80E512AE}">
      <dgm:prSet/>
      <dgm:spPr/>
      <dgm:t>
        <a:bodyPr/>
        <a:lstStyle/>
        <a:p>
          <a:endParaRPr lang="id-ID"/>
        </a:p>
      </dgm:t>
    </dgm:pt>
    <dgm:pt modelId="{0DD940CF-2B18-4B5F-B755-D0706ED1B158}">
      <dgm:prSet phldrT="[Text]"/>
      <dgm:spPr/>
      <dgm:t>
        <a:bodyPr/>
        <a:lstStyle/>
        <a:p>
          <a:r>
            <a:rPr lang="id-ID" dirty="0" smtClean="0"/>
            <a:t>Senyawa</a:t>
          </a:r>
          <a:endParaRPr lang="id-ID" dirty="0"/>
        </a:p>
      </dgm:t>
    </dgm:pt>
    <dgm:pt modelId="{18B3BD6E-AB7E-4BC2-A31F-8F009C279668}" type="parTrans" cxnId="{C37546E1-BB6D-486F-8FAD-54DD63BB8300}">
      <dgm:prSet/>
      <dgm:spPr/>
      <dgm:t>
        <a:bodyPr/>
        <a:lstStyle/>
        <a:p>
          <a:endParaRPr lang="id-ID"/>
        </a:p>
      </dgm:t>
    </dgm:pt>
    <dgm:pt modelId="{50F6AA23-0BCD-443E-90B5-99E4F8EFB1B7}" type="sibTrans" cxnId="{C37546E1-BB6D-486F-8FAD-54DD63BB8300}">
      <dgm:prSet/>
      <dgm:spPr/>
      <dgm:t>
        <a:bodyPr/>
        <a:lstStyle/>
        <a:p>
          <a:endParaRPr lang="id-ID"/>
        </a:p>
      </dgm:t>
    </dgm:pt>
    <dgm:pt modelId="{9184B2C1-9338-4A26-BFF0-0A8216182D8F}">
      <dgm:prSet phldrT="[Text]"/>
      <dgm:spPr/>
      <dgm:t>
        <a:bodyPr/>
        <a:lstStyle/>
        <a:p>
          <a:r>
            <a:rPr lang="id-ID" dirty="0" smtClean="0"/>
            <a:t>Elemen</a:t>
          </a:r>
          <a:endParaRPr lang="id-ID" dirty="0"/>
        </a:p>
      </dgm:t>
    </dgm:pt>
    <dgm:pt modelId="{2AB2469F-DA57-4BB3-A93C-4F4B78E4F069}" type="parTrans" cxnId="{D18CF249-82DD-473F-AD41-88646B0302D2}">
      <dgm:prSet/>
      <dgm:spPr/>
      <dgm:t>
        <a:bodyPr/>
        <a:lstStyle/>
        <a:p>
          <a:endParaRPr lang="id-ID"/>
        </a:p>
      </dgm:t>
    </dgm:pt>
    <dgm:pt modelId="{861D71A8-C6DC-4245-BD5E-CEE03221C45C}" type="sibTrans" cxnId="{D18CF249-82DD-473F-AD41-88646B0302D2}">
      <dgm:prSet/>
      <dgm:spPr/>
      <dgm:t>
        <a:bodyPr/>
        <a:lstStyle/>
        <a:p>
          <a:endParaRPr lang="id-ID"/>
        </a:p>
      </dgm:t>
    </dgm:pt>
    <dgm:pt modelId="{28BAC311-6F5C-45F9-8CF8-A27D9A0E9E77}">
      <dgm:prSet phldrT="[Text]"/>
      <dgm:spPr/>
      <dgm:t>
        <a:bodyPr/>
        <a:lstStyle/>
        <a:p>
          <a:r>
            <a:rPr lang="id-ID" dirty="0" smtClean="0"/>
            <a:t>Molekul</a:t>
          </a:r>
          <a:endParaRPr lang="id-ID" dirty="0"/>
        </a:p>
      </dgm:t>
    </dgm:pt>
    <dgm:pt modelId="{CA549CCB-14D9-493B-B0CF-19235BB0B44D}" type="sibTrans" cxnId="{2AD5CB0A-FB11-438F-BBE1-9F7C9C6D2E74}">
      <dgm:prSet/>
      <dgm:spPr/>
      <dgm:t>
        <a:bodyPr/>
        <a:lstStyle/>
        <a:p>
          <a:endParaRPr lang="id-ID"/>
        </a:p>
      </dgm:t>
    </dgm:pt>
    <dgm:pt modelId="{A2B0309C-EABF-4550-BE81-21EAD3115324}" type="parTrans" cxnId="{2AD5CB0A-FB11-438F-BBE1-9F7C9C6D2E74}">
      <dgm:prSet/>
      <dgm:spPr/>
      <dgm:t>
        <a:bodyPr/>
        <a:lstStyle/>
        <a:p>
          <a:endParaRPr lang="id-ID"/>
        </a:p>
      </dgm:t>
    </dgm:pt>
    <dgm:pt modelId="{C35ADB8E-6E65-450D-B9ED-526F21CFC062}" type="pres">
      <dgm:prSet presAssocID="{D90FF371-0086-4BF0-80E4-8918BE5DBDD3}" presName="arrowDiagram" presStyleCnt="0">
        <dgm:presLayoutVars>
          <dgm:chMax val="5"/>
          <dgm:dir/>
          <dgm:resizeHandles val="exact"/>
        </dgm:presLayoutVars>
      </dgm:prSet>
      <dgm:spPr/>
    </dgm:pt>
    <dgm:pt modelId="{34B2447C-7070-412E-9309-1BDACD4AE9C9}" type="pres">
      <dgm:prSet presAssocID="{D90FF371-0086-4BF0-80E4-8918BE5DBDD3}" presName="arrow" presStyleLbl="bgShp" presStyleIdx="0" presStyleCnt="1"/>
      <dgm:spPr/>
    </dgm:pt>
    <dgm:pt modelId="{8A1F7DF5-0DC6-4585-8D47-43FB9BA144CA}" type="pres">
      <dgm:prSet presAssocID="{D90FF371-0086-4BF0-80E4-8918BE5DBDD3}" presName="arrowDiagram4" presStyleCnt="0"/>
      <dgm:spPr/>
    </dgm:pt>
    <dgm:pt modelId="{2461AEC4-A0A7-45DB-B5A7-1C749C2696B2}" type="pres">
      <dgm:prSet presAssocID="{D8F8B937-CB44-4E13-AB84-B078E9D41BAE}" presName="bullet4a" presStyleLbl="node1" presStyleIdx="0" presStyleCnt="4"/>
      <dgm:spPr/>
    </dgm:pt>
    <dgm:pt modelId="{E304411E-B9D1-4894-8A15-924D84DB3CA8}" type="pres">
      <dgm:prSet presAssocID="{D8F8B937-CB44-4E13-AB84-B078E9D41BAE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2C1237C-F3C3-4F63-A9CD-113240578A20}" type="pres">
      <dgm:prSet presAssocID="{9184B2C1-9338-4A26-BFF0-0A8216182D8F}" presName="bullet4b" presStyleLbl="node1" presStyleIdx="1" presStyleCnt="4"/>
      <dgm:spPr/>
    </dgm:pt>
    <dgm:pt modelId="{9A107D53-201A-4316-92BA-EF29E5285B66}" type="pres">
      <dgm:prSet presAssocID="{9184B2C1-9338-4A26-BFF0-0A8216182D8F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417D320-4632-4B70-AB9A-19F0A5BFEFBA}" type="pres">
      <dgm:prSet presAssocID="{28BAC311-6F5C-45F9-8CF8-A27D9A0E9E77}" presName="bullet4c" presStyleLbl="node1" presStyleIdx="2" presStyleCnt="4"/>
      <dgm:spPr/>
    </dgm:pt>
    <dgm:pt modelId="{75ADE684-6545-4E65-876D-F8FDD9AA9061}" type="pres">
      <dgm:prSet presAssocID="{28BAC311-6F5C-45F9-8CF8-A27D9A0E9E77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D2D3686-015E-4668-93F1-EF9CB97D702A}" type="pres">
      <dgm:prSet presAssocID="{0DD940CF-2B18-4B5F-B755-D0706ED1B158}" presName="bullet4d" presStyleLbl="node1" presStyleIdx="3" presStyleCnt="4"/>
      <dgm:spPr/>
    </dgm:pt>
    <dgm:pt modelId="{D9EAA936-9E8B-4A76-987C-57F298A330EA}" type="pres">
      <dgm:prSet presAssocID="{0DD940CF-2B18-4B5F-B755-D0706ED1B158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61E8BF7-A89C-42CF-AC2B-93BF36BAB023}" type="presOf" srcId="{D90FF371-0086-4BF0-80E4-8918BE5DBDD3}" destId="{C35ADB8E-6E65-450D-B9ED-526F21CFC062}" srcOrd="0" destOrd="0" presId="urn:microsoft.com/office/officeart/2005/8/layout/arrow2"/>
    <dgm:cxn modelId="{A03A1297-9285-4BBF-9174-322A80E512AE}" srcId="{D90FF371-0086-4BF0-80E4-8918BE5DBDD3}" destId="{D8F8B937-CB44-4E13-AB84-B078E9D41BAE}" srcOrd="0" destOrd="0" parTransId="{B0EB3176-C0CC-49F3-A7C3-9CB45E9D7B4D}" sibTransId="{D6E309F9-68DB-4FDC-BB33-2332DA90CEC6}"/>
    <dgm:cxn modelId="{2AD4CFD4-2231-4356-A01F-7C4E9DEE31B7}" type="presOf" srcId="{9184B2C1-9338-4A26-BFF0-0A8216182D8F}" destId="{9A107D53-201A-4316-92BA-EF29E5285B66}" srcOrd="0" destOrd="0" presId="urn:microsoft.com/office/officeart/2005/8/layout/arrow2"/>
    <dgm:cxn modelId="{2AD5CB0A-FB11-438F-BBE1-9F7C9C6D2E74}" srcId="{D90FF371-0086-4BF0-80E4-8918BE5DBDD3}" destId="{28BAC311-6F5C-45F9-8CF8-A27D9A0E9E77}" srcOrd="2" destOrd="0" parTransId="{A2B0309C-EABF-4550-BE81-21EAD3115324}" sibTransId="{CA549CCB-14D9-493B-B0CF-19235BB0B44D}"/>
    <dgm:cxn modelId="{C37546E1-BB6D-486F-8FAD-54DD63BB8300}" srcId="{D90FF371-0086-4BF0-80E4-8918BE5DBDD3}" destId="{0DD940CF-2B18-4B5F-B755-D0706ED1B158}" srcOrd="3" destOrd="0" parTransId="{18B3BD6E-AB7E-4BC2-A31F-8F009C279668}" sibTransId="{50F6AA23-0BCD-443E-90B5-99E4F8EFB1B7}"/>
    <dgm:cxn modelId="{BB8B83F5-3A28-4D3E-A4C9-46A9DC26830A}" type="presOf" srcId="{28BAC311-6F5C-45F9-8CF8-A27D9A0E9E77}" destId="{75ADE684-6545-4E65-876D-F8FDD9AA9061}" srcOrd="0" destOrd="0" presId="urn:microsoft.com/office/officeart/2005/8/layout/arrow2"/>
    <dgm:cxn modelId="{5853237C-2920-4EEA-B034-EBB16FDF6421}" type="presOf" srcId="{D8F8B937-CB44-4E13-AB84-B078E9D41BAE}" destId="{E304411E-B9D1-4894-8A15-924D84DB3CA8}" srcOrd="0" destOrd="0" presId="urn:microsoft.com/office/officeart/2005/8/layout/arrow2"/>
    <dgm:cxn modelId="{D18CF249-82DD-473F-AD41-88646B0302D2}" srcId="{D90FF371-0086-4BF0-80E4-8918BE5DBDD3}" destId="{9184B2C1-9338-4A26-BFF0-0A8216182D8F}" srcOrd="1" destOrd="0" parTransId="{2AB2469F-DA57-4BB3-A93C-4F4B78E4F069}" sibTransId="{861D71A8-C6DC-4245-BD5E-CEE03221C45C}"/>
    <dgm:cxn modelId="{ED3C8799-16B4-4224-A85A-DC08B0E62B80}" type="presOf" srcId="{0DD940CF-2B18-4B5F-B755-D0706ED1B158}" destId="{D9EAA936-9E8B-4A76-987C-57F298A330EA}" srcOrd="0" destOrd="0" presId="urn:microsoft.com/office/officeart/2005/8/layout/arrow2"/>
    <dgm:cxn modelId="{3EBBD9EE-1E02-43B4-8FB2-5439EBB5E482}" type="presParOf" srcId="{C35ADB8E-6E65-450D-B9ED-526F21CFC062}" destId="{34B2447C-7070-412E-9309-1BDACD4AE9C9}" srcOrd="0" destOrd="0" presId="urn:microsoft.com/office/officeart/2005/8/layout/arrow2"/>
    <dgm:cxn modelId="{170247BE-2518-437D-8CE9-3F797F8C5E39}" type="presParOf" srcId="{C35ADB8E-6E65-450D-B9ED-526F21CFC062}" destId="{8A1F7DF5-0DC6-4585-8D47-43FB9BA144CA}" srcOrd="1" destOrd="0" presId="urn:microsoft.com/office/officeart/2005/8/layout/arrow2"/>
    <dgm:cxn modelId="{6984FAF5-211B-44CA-8DA3-BA2F385BDDC4}" type="presParOf" srcId="{8A1F7DF5-0DC6-4585-8D47-43FB9BA144CA}" destId="{2461AEC4-A0A7-45DB-B5A7-1C749C2696B2}" srcOrd="0" destOrd="0" presId="urn:microsoft.com/office/officeart/2005/8/layout/arrow2"/>
    <dgm:cxn modelId="{94D49397-EC8B-4D22-9EC0-9E73EECA87F5}" type="presParOf" srcId="{8A1F7DF5-0DC6-4585-8D47-43FB9BA144CA}" destId="{E304411E-B9D1-4894-8A15-924D84DB3CA8}" srcOrd="1" destOrd="0" presId="urn:microsoft.com/office/officeart/2005/8/layout/arrow2"/>
    <dgm:cxn modelId="{9619C312-67F6-46C7-97BB-3E402E056A4C}" type="presParOf" srcId="{8A1F7DF5-0DC6-4585-8D47-43FB9BA144CA}" destId="{52C1237C-F3C3-4F63-A9CD-113240578A20}" srcOrd="2" destOrd="0" presId="urn:microsoft.com/office/officeart/2005/8/layout/arrow2"/>
    <dgm:cxn modelId="{C5FF7EC5-DE69-4EA9-AD7A-077C362082ED}" type="presParOf" srcId="{8A1F7DF5-0DC6-4585-8D47-43FB9BA144CA}" destId="{9A107D53-201A-4316-92BA-EF29E5285B66}" srcOrd="3" destOrd="0" presId="urn:microsoft.com/office/officeart/2005/8/layout/arrow2"/>
    <dgm:cxn modelId="{5AF50F5F-BE67-42A7-AC0F-AC33CE31B5FC}" type="presParOf" srcId="{8A1F7DF5-0DC6-4585-8D47-43FB9BA144CA}" destId="{9417D320-4632-4B70-AB9A-19F0A5BFEFBA}" srcOrd="4" destOrd="0" presId="urn:microsoft.com/office/officeart/2005/8/layout/arrow2"/>
    <dgm:cxn modelId="{6D785676-0E7A-458F-9533-21B1812AE004}" type="presParOf" srcId="{8A1F7DF5-0DC6-4585-8D47-43FB9BA144CA}" destId="{75ADE684-6545-4E65-876D-F8FDD9AA9061}" srcOrd="5" destOrd="0" presId="urn:microsoft.com/office/officeart/2005/8/layout/arrow2"/>
    <dgm:cxn modelId="{4CA44400-9D97-4B56-9A38-4473F871CBFA}" type="presParOf" srcId="{8A1F7DF5-0DC6-4585-8D47-43FB9BA144CA}" destId="{3D2D3686-015E-4668-93F1-EF9CB97D702A}" srcOrd="6" destOrd="0" presId="urn:microsoft.com/office/officeart/2005/8/layout/arrow2"/>
    <dgm:cxn modelId="{9B430E44-2FED-421B-A2FA-B267D29B214E}" type="presParOf" srcId="{8A1F7DF5-0DC6-4585-8D47-43FB9BA144CA}" destId="{D9EAA936-9E8B-4A76-987C-57F298A330EA}" srcOrd="7" destOrd="0" presId="urn:microsoft.com/office/officeart/2005/8/layout/arrow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BE8C93-2E71-4983-AC85-13CC63B5CE93}" type="doc">
      <dgm:prSet loTypeId="urn:microsoft.com/office/officeart/2005/8/layout/h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6DC4C224-CD2B-40C8-9332-320FBA5A339F}">
      <dgm:prSet phldrT="[Text]"/>
      <dgm:spPr/>
      <dgm:t>
        <a:bodyPr/>
        <a:lstStyle/>
        <a:p>
          <a:r>
            <a:rPr lang="id-ID" dirty="0" smtClean="0"/>
            <a:t>KARBOHIDRAT</a:t>
          </a:r>
          <a:endParaRPr lang="id-ID" dirty="0"/>
        </a:p>
      </dgm:t>
    </dgm:pt>
    <dgm:pt modelId="{249134DD-48C6-4494-8B0F-AAFD338FEBAB}" type="parTrans" cxnId="{E1348440-CAA9-4794-8408-9E6E9543F0FE}">
      <dgm:prSet/>
      <dgm:spPr/>
      <dgm:t>
        <a:bodyPr/>
        <a:lstStyle/>
        <a:p>
          <a:endParaRPr lang="id-ID"/>
        </a:p>
      </dgm:t>
    </dgm:pt>
    <dgm:pt modelId="{7ED1B63F-B487-42C6-A71E-82B7B45B01CA}" type="sibTrans" cxnId="{E1348440-CAA9-4794-8408-9E6E9543F0FE}">
      <dgm:prSet/>
      <dgm:spPr/>
      <dgm:t>
        <a:bodyPr/>
        <a:lstStyle/>
        <a:p>
          <a:endParaRPr lang="id-ID"/>
        </a:p>
      </dgm:t>
    </dgm:pt>
    <dgm:pt modelId="{6AD94490-03EB-4237-88C3-D69D4CB5D766}">
      <dgm:prSet phldrT="[Text]"/>
      <dgm:spPr/>
      <dgm:t>
        <a:bodyPr/>
        <a:lstStyle/>
        <a:p>
          <a:r>
            <a:rPr lang="id-ID" dirty="0" smtClean="0"/>
            <a:t>LEMAK</a:t>
          </a:r>
          <a:endParaRPr lang="id-ID" dirty="0"/>
        </a:p>
      </dgm:t>
    </dgm:pt>
    <dgm:pt modelId="{D4F2F0AA-C3F0-4676-98B7-147FC7FCBB63}" type="parTrans" cxnId="{459F4F1B-9C4D-4C19-80C5-A0441EB8D1D0}">
      <dgm:prSet/>
      <dgm:spPr/>
      <dgm:t>
        <a:bodyPr/>
        <a:lstStyle/>
        <a:p>
          <a:endParaRPr lang="id-ID"/>
        </a:p>
      </dgm:t>
    </dgm:pt>
    <dgm:pt modelId="{3B8328AF-659A-44C8-85AD-AB3328FCE603}" type="sibTrans" cxnId="{459F4F1B-9C4D-4C19-80C5-A0441EB8D1D0}">
      <dgm:prSet/>
      <dgm:spPr/>
      <dgm:t>
        <a:bodyPr/>
        <a:lstStyle/>
        <a:p>
          <a:endParaRPr lang="id-ID"/>
        </a:p>
      </dgm:t>
    </dgm:pt>
    <dgm:pt modelId="{CE0DEAFF-E178-4EFC-81E2-7982CC15CF64}">
      <dgm:prSet phldrT="[Text]"/>
      <dgm:spPr/>
      <dgm:t>
        <a:bodyPr/>
        <a:lstStyle/>
        <a:p>
          <a:r>
            <a:rPr lang="id-ID" dirty="0" smtClean="0"/>
            <a:t>PROTEIN</a:t>
          </a:r>
          <a:endParaRPr lang="id-ID" dirty="0"/>
        </a:p>
      </dgm:t>
    </dgm:pt>
    <dgm:pt modelId="{CBA2F219-AE14-4DF8-8984-9DED03F7F702}" type="parTrans" cxnId="{D87C9E05-0724-4168-8528-D6AE0016E758}">
      <dgm:prSet/>
      <dgm:spPr/>
      <dgm:t>
        <a:bodyPr/>
        <a:lstStyle/>
        <a:p>
          <a:endParaRPr lang="id-ID"/>
        </a:p>
      </dgm:t>
    </dgm:pt>
    <dgm:pt modelId="{5B88AA59-94F4-4125-ADE0-D82D6FFFCE8C}" type="sibTrans" cxnId="{D87C9E05-0724-4168-8528-D6AE0016E758}">
      <dgm:prSet/>
      <dgm:spPr/>
      <dgm:t>
        <a:bodyPr/>
        <a:lstStyle/>
        <a:p>
          <a:endParaRPr lang="id-ID"/>
        </a:p>
      </dgm:t>
    </dgm:pt>
    <dgm:pt modelId="{6D824C14-7C04-4392-B55A-1372B6BBAC31}">
      <dgm:prSet/>
      <dgm:spPr/>
      <dgm:t>
        <a:bodyPr/>
        <a:lstStyle/>
        <a:p>
          <a:r>
            <a:rPr lang="id-ID" sz="2800" dirty="0" smtClean="0"/>
            <a:t>C + H + O</a:t>
          </a:r>
          <a:endParaRPr lang="id-ID" sz="2800" dirty="0"/>
        </a:p>
      </dgm:t>
    </dgm:pt>
    <dgm:pt modelId="{1B50E80F-E2BF-415D-87E4-851CB7C4D52D}" type="parTrans" cxnId="{F446A185-0CFC-4354-8ED6-7EEBEB84A288}">
      <dgm:prSet/>
      <dgm:spPr/>
      <dgm:t>
        <a:bodyPr/>
        <a:lstStyle/>
        <a:p>
          <a:endParaRPr lang="id-ID"/>
        </a:p>
      </dgm:t>
    </dgm:pt>
    <dgm:pt modelId="{78561107-AA9C-4152-8CD8-95E5F842ACA9}" type="sibTrans" cxnId="{F446A185-0CFC-4354-8ED6-7EEBEB84A288}">
      <dgm:prSet/>
      <dgm:spPr/>
      <dgm:t>
        <a:bodyPr/>
        <a:lstStyle/>
        <a:p>
          <a:endParaRPr lang="id-ID"/>
        </a:p>
      </dgm:t>
    </dgm:pt>
    <dgm:pt modelId="{33073F2F-FEEB-4C99-99AB-4BADD95B42A6}">
      <dgm:prSet custT="1"/>
      <dgm:spPr/>
      <dgm:t>
        <a:bodyPr/>
        <a:lstStyle/>
        <a:p>
          <a:r>
            <a:rPr lang="id-ID" sz="2400" dirty="0" smtClean="0"/>
            <a:t>Sumber energi</a:t>
          </a:r>
          <a:endParaRPr lang="id-ID" sz="2400" dirty="0"/>
        </a:p>
      </dgm:t>
    </dgm:pt>
    <dgm:pt modelId="{A6C25B9A-A961-4B48-B22A-DFB6F37A9F79}" type="parTrans" cxnId="{1F0D039A-0B12-4804-BB2D-B3DEEA1BD258}">
      <dgm:prSet/>
      <dgm:spPr/>
      <dgm:t>
        <a:bodyPr/>
        <a:lstStyle/>
        <a:p>
          <a:endParaRPr lang="id-ID"/>
        </a:p>
      </dgm:t>
    </dgm:pt>
    <dgm:pt modelId="{A6882C1E-D7AB-46A7-9774-D4D80D8A1E19}" type="sibTrans" cxnId="{1F0D039A-0B12-4804-BB2D-B3DEEA1BD258}">
      <dgm:prSet/>
      <dgm:spPr/>
      <dgm:t>
        <a:bodyPr/>
        <a:lstStyle/>
        <a:p>
          <a:endParaRPr lang="id-ID"/>
        </a:p>
      </dgm:t>
    </dgm:pt>
    <dgm:pt modelId="{15875FE4-EA7C-4D41-B008-443BE59BE66E}">
      <dgm:prSet/>
      <dgm:spPr/>
      <dgm:t>
        <a:bodyPr/>
        <a:lstStyle/>
        <a:p>
          <a:r>
            <a:rPr lang="id-ID" sz="2800" dirty="0" smtClean="0"/>
            <a:t>C + H</a:t>
          </a:r>
          <a:endParaRPr lang="id-ID" sz="2800" dirty="0"/>
        </a:p>
      </dgm:t>
    </dgm:pt>
    <dgm:pt modelId="{4EB2CE0C-C75A-4F95-8FC4-880DA792B183}" type="parTrans" cxnId="{777665BE-1A87-4CA7-AC05-D0B81089D55F}">
      <dgm:prSet/>
      <dgm:spPr/>
      <dgm:t>
        <a:bodyPr/>
        <a:lstStyle/>
        <a:p>
          <a:endParaRPr lang="id-ID"/>
        </a:p>
      </dgm:t>
    </dgm:pt>
    <dgm:pt modelId="{7C57ED43-7846-44A4-8165-94C817055140}" type="sibTrans" cxnId="{777665BE-1A87-4CA7-AC05-D0B81089D55F}">
      <dgm:prSet/>
      <dgm:spPr/>
      <dgm:t>
        <a:bodyPr/>
        <a:lstStyle/>
        <a:p>
          <a:endParaRPr lang="id-ID"/>
        </a:p>
      </dgm:t>
    </dgm:pt>
    <dgm:pt modelId="{F7053B60-AF5F-416F-853C-B18FFFA13B3D}">
      <dgm:prSet/>
      <dgm:spPr/>
      <dgm:t>
        <a:bodyPr/>
        <a:lstStyle/>
        <a:p>
          <a:r>
            <a:rPr lang="id-ID" sz="2800" dirty="0" smtClean="0"/>
            <a:t>C + O + N + S</a:t>
          </a:r>
          <a:endParaRPr lang="id-ID" sz="2800" dirty="0"/>
        </a:p>
      </dgm:t>
    </dgm:pt>
    <dgm:pt modelId="{5A4F2C93-2898-4626-8565-681D2D22D6CC}" type="parTrans" cxnId="{35CAD863-FB3D-426D-B580-DA09D4A44215}">
      <dgm:prSet/>
      <dgm:spPr/>
      <dgm:t>
        <a:bodyPr/>
        <a:lstStyle/>
        <a:p>
          <a:endParaRPr lang="id-ID"/>
        </a:p>
      </dgm:t>
    </dgm:pt>
    <dgm:pt modelId="{2BF48F75-F184-4B98-906B-7046909ECEB1}" type="sibTrans" cxnId="{35CAD863-FB3D-426D-B580-DA09D4A44215}">
      <dgm:prSet/>
      <dgm:spPr/>
      <dgm:t>
        <a:bodyPr/>
        <a:lstStyle/>
        <a:p>
          <a:endParaRPr lang="id-ID"/>
        </a:p>
      </dgm:t>
    </dgm:pt>
    <dgm:pt modelId="{6EE2397B-3957-411D-B050-A64E293400E0}">
      <dgm:prSet custT="1"/>
      <dgm:spPr/>
      <dgm:t>
        <a:bodyPr/>
        <a:lstStyle/>
        <a:p>
          <a:r>
            <a:rPr lang="id-ID" sz="2400" dirty="0" smtClean="0"/>
            <a:t>Gula</a:t>
          </a:r>
          <a:endParaRPr lang="id-ID" sz="2400" dirty="0"/>
        </a:p>
      </dgm:t>
    </dgm:pt>
    <dgm:pt modelId="{C6AC1A40-417E-4440-B563-CC536A79934D}" type="parTrans" cxnId="{35EFA468-8E55-45F4-9945-72BB96B89FD8}">
      <dgm:prSet/>
      <dgm:spPr/>
      <dgm:t>
        <a:bodyPr/>
        <a:lstStyle/>
        <a:p>
          <a:endParaRPr lang="id-ID"/>
        </a:p>
      </dgm:t>
    </dgm:pt>
    <dgm:pt modelId="{BD6A410D-8E3C-4CEF-B72A-51F99E875649}" type="sibTrans" cxnId="{35EFA468-8E55-45F4-9945-72BB96B89FD8}">
      <dgm:prSet/>
      <dgm:spPr/>
      <dgm:t>
        <a:bodyPr/>
        <a:lstStyle/>
        <a:p>
          <a:endParaRPr lang="id-ID"/>
        </a:p>
      </dgm:t>
    </dgm:pt>
    <dgm:pt modelId="{5D068A38-4E60-459B-B637-7321144BB7F7}">
      <dgm:prSet custT="1"/>
      <dgm:spPr/>
      <dgm:t>
        <a:bodyPr/>
        <a:lstStyle/>
        <a:p>
          <a:r>
            <a:rPr lang="id-ID" sz="2400" dirty="0" smtClean="0"/>
            <a:t>Tepung &amp; Glikogen</a:t>
          </a:r>
          <a:endParaRPr lang="id-ID" sz="2400" dirty="0"/>
        </a:p>
      </dgm:t>
    </dgm:pt>
    <dgm:pt modelId="{6FFC9596-F1FC-4BF7-BAB7-B2D0FAC7BCAD}" type="parTrans" cxnId="{D8E5C56A-476E-4801-90A5-F8B026C2B305}">
      <dgm:prSet/>
      <dgm:spPr/>
      <dgm:t>
        <a:bodyPr/>
        <a:lstStyle/>
        <a:p>
          <a:endParaRPr lang="id-ID"/>
        </a:p>
      </dgm:t>
    </dgm:pt>
    <dgm:pt modelId="{F3B1DBED-3589-4637-8CDC-26BDC4850B65}" type="sibTrans" cxnId="{D8E5C56A-476E-4801-90A5-F8B026C2B305}">
      <dgm:prSet/>
      <dgm:spPr/>
      <dgm:t>
        <a:bodyPr/>
        <a:lstStyle/>
        <a:p>
          <a:endParaRPr lang="id-ID"/>
        </a:p>
      </dgm:t>
    </dgm:pt>
    <dgm:pt modelId="{52794336-F56F-4793-9D71-2212BC5A9699}">
      <dgm:prSet custT="1"/>
      <dgm:spPr/>
      <dgm:t>
        <a:bodyPr/>
        <a:lstStyle/>
        <a:p>
          <a:r>
            <a:rPr lang="id-ID" sz="2400" dirty="0" smtClean="0"/>
            <a:t>Cadangan energi</a:t>
          </a:r>
          <a:endParaRPr lang="id-ID" sz="2400" dirty="0"/>
        </a:p>
      </dgm:t>
    </dgm:pt>
    <dgm:pt modelId="{5D18CE56-6FC6-45DE-8620-5A9A6D7E0684}" type="parTrans" cxnId="{8A00A764-A627-4A94-88D4-CA1C18128431}">
      <dgm:prSet/>
      <dgm:spPr/>
      <dgm:t>
        <a:bodyPr/>
        <a:lstStyle/>
        <a:p>
          <a:endParaRPr lang="id-ID"/>
        </a:p>
      </dgm:t>
    </dgm:pt>
    <dgm:pt modelId="{21E03155-48AB-4E7C-AF9C-B8DA51F98D5F}" type="sibTrans" cxnId="{8A00A764-A627-4A94-88D4-CA1C18128431}">
      <dgm:prSet/>
      <dgm:spPr/>
      <dgm:t>
        <a:bodyPr/>
        <a:lstStyle/>
        <a:p>
          <a:endParaRPr lang="id-ID"/>
        </a:p>
      </dgm:t>
    </dgm:pt>
    <dgm:pt modelId="{66A6F211-9E1B-4161-9E38-A735C1178BED}">
      <dgm:prSet custT="1"/>
      <dgm:spPr/>
      <dgm:t>
        <a:bodyPr/>
        <a:lstStyle/>
        <a:p>
          <a:r>
            <a:rPr lang="id-ID" sz="2400" dirty="0" smtClean="0"/>
            <a:t>Minyak</a:t>
          </a:r>
          <a:endParaRPr lang="id-ID" sz="2400" dirty="0"/>
        </a:p>
      </dgm:t>
    </dgm:pt>
    <dgm:pt modelId="{F2779D3D-373F-4678-B2CE-8741B3F58D71}" type="parTrans" cxnId="{88447990-4885-42D4-8E14-84D50B385EDB}">
      <dgm:prSet/>
      <dgm:spPr/>
      <dgm:t>
        <a:bodyPr/>
        <a:lstStyle/>
        <a:p>
          <a:endParaRPr lang="id-ID"/>
        </a:p>
      </dgm:t>
    </dgm:pt>
    <dgm:pt modelId="{E172F92E-CF0B-4AE7-9256-36ADDBF3229E}" type="sibTrans" cxnId="{88447990-4885-42D4-8E14-84D50B385EDB}">
      <dgm:prSet/>
      <dgm:spPr/>
      <dgm:t>
        <a:bodyPr/>
        <a:lstStyle/>
        <a:p>
          <a:endParaRPr lang="id-ID"/>
        </a:p>
      </dgm:t>
    </dgm:pt>
    <dgm:pt modelId="{128EF404-66B8-4189-8F7E-57BB4EF1BF0A}">
      <dgm:prSet custT="1"/>
      <dgm:spPr/>
      <dgm:t>
        <a:bodyPr/>
        <a:lstStyle/>
        <a:p>
          <a:r>
            <a:rPr lang="id-ID" sz="2400" dirty="0" smtClean="0"/>
            <a:t>Gliserol &amp; asam lemak</a:t>
          </a:r>
          <a:endParaRPr lang="id-ID" sz="2400" dirty="0"/>
        </a:p>
      </dgm:t>
    </dgm:pt>
    <dgm:pt modelId="{7445A7EB-7996-46CB-8C32-9C9149453465}" type="parTrans" cxnId="{87410F4B-6CCA-4694-8E17-F5DE6F952F64}">
      <dgm:prSet/>
      <dgm:spPr/>
      <dgm:t>
        <a:bodyPr/>
        <a:lstStyle/>
        <a:p>
          <a:endParaRPr lang="id-ID"/>
        </a:p>
      </dgm:t>
    </dgm:pt>
    <dgm:pt modelId="{1FA9BF91-80C9-42A1-8723-5909CB44B04F}" type="sibTrans" cxnId="{87410F4B-6CCA-4694-8E17-F5DE6F952F64}">
      <dgm:prSet/>
      <dgm:spPr/>
      <dgm:t>
        <a:bodyPr/>
        <a:lstStyle/>
        <a:p>
          <a:endParaRPr lang="id-ID"/>
        </a:p>
      </dgm:t>
    </dgm:pt>
    <dgm:pt modelId="{AD6532D1-D9B1-40B5-B975-EA2588BB867D}">
      <dgm:prSet custT="1"/>
      <dgm:spPr/>
      <dgm:t>
        <a:bodyPr/>
        <a:lstStyle/>
        <a:p>
          <a:r>
            <a:rPr lang="id-ID" sz="2300" dirty="0" smtClean="0"/>
            <a:t>Satuan penyusun tubuh</a:t>
          </a:r>
          <a:endParaRPr lang="id-ID" sz="2300" dirty="0"/>
        </a:p>
      </dgm:t>
    </dgm:pt>
    <dgm:pt modelId="{3976833B-EA08-46A4-AA3D-6DD636B8B0E4}" type="parTrans" cxnId="{C73671A5-01F7-4FC5-96D2-DFB964806290}">
      <dgm:prSet/>
      <dgm:spPr/>
      <dgm:t>
        <a:bodyPr/>
        <a:lstStyle/>
        <a:p>
          <a:endParaRPr lang="id-ID"/>
        </a:p>
      </dgm:t>
    </dgm:pt>
    <dgm:pt modelId="{2271990E-6504-44EF-A939-4324E5D44F9F}" type="sibTrans" cxnId="{C73671A5-01F7-4FC5-96D2-DFB964806290}">
      <dgm:prSet/>
      <dgm:spPr/>
      <dgm:t>
        <a:bodyPr/>
        <a:lstStyle/>
        <a:p>
          <a:endParaRPr lang="id-ID"/>
        </a:p>
      </dgm:t>
    </dgm:pt>
    <dgm:pt modelId="{6CA9B210-4B99-4343-AFC6-C3AACA5E5CC3}">
      <dgm:prSet custT="1"/>
      <dgm:spPr/>
      <dgm:t>
        <a:bodyPr/>
        <a:lstStyle/>
        <a:p>
          <a:r>
            <a:rPr lang="id-ID" sz="2300" dirty="0" smtClean="0"/>
            <a:t>Dihasilkan dari metabolisme</a:t>
          </a:r>
          <a:endParaRPr lang="id-ID" sz="2300" dirty="0"/>
        </a:p>
      </dgm:t>
    </dgm:pt>
    <dgm:pt modelId="{7AADA295-2037-400F-B2E2-AC76D3FC3DE9}" type="parTrans" cxnId="{5FEDD5D3-4CED-4AEC-B160-2FDEC44E53EF}">
      <dgm:prSet/>
      <dgm:spPr/>
      <dgm:t>
        <a:bodyPr/>
        <a:lstStyle/>
        <a:p>
          <a:endParaRPr lang="id-ID"/>
        </a:p>
      </dgm:t>
    </dgm:pt>
    <dgm:pt modelId="{23969B8C-2018-4603-8B90-185F304C259F}" type="sibTrans" cxnId="{5FEDD5D3-4CED-4AEC-B160-2FDEC44E53EF}">
      <dgm:prSet/>
      <dgm:spPr/>
      <dgm:t>
        <a:bodyPr/>
        <a:lstStyle/>
        <a:p>
          <a:endParaRPr lang="id-ID"/>
        </a:p>
      </dgm:t>
    </dgm:pt>
    <dgm:pt modelId="{AF1A5C35-2F46-4D5C-84F7-9E6DF49ADAF7}">
      <dgm:prSet custT="1"/>
      <dgm:spPr/>
      <dgm:t>
        <a:bodyPr/>
        <a:lstStyle/>
        <a:p>
          <a:r>
            <a:rPr lang="id-ID" sz="2300" dirty="0" smtClean="0"/>
            <a:t>Tersusun dari asam amino</a:t>
          </a:r>
          <a:endParaRPr lang="id-ID" sz="2300" dirty="0"/>
        </a:p>
      </dgm:t>
    </dgm:pt>
    <dgm:pt modelId="{207BFBEF-7EFF-4A7F-9F8C-0F472F33A806}" type="parTrans" cxnId="{048C9DCA-88CD-4E91-BCA9-8A66D1F72239}">
      <dgm:prSet/>
      <dgm:spPr/>
      <dgm:t>
        <a:bodyPr/>
        <a:lstStyle/>
        <a:p>
          <a:endParaRPr lang="id-ID"/>
        </a:p>
      </dgm:t>
    </dgm:pt>
    <dgm:pt modelId="{4306EFF1-4CFE-45E0-8327-C8DC71BA95B8}" type="sibTrans" cxnId="{048C9DCA-88CD-4E91-BCA9-8A66D1F72239}">
      <dgm:prSet/>
      <dgm:spPr/>
      <dgm:t>
        <a:bodyPr/>
        <a:lstStyle/>
        <a:p>
          <a:endParaRPr lang="id-ID"/>
        </a:p>
      </dgm:t>
    </dgm:pt>
    <dgm:pt modelId="{14F9F14D-CDFD-4EC0-8349-7A7C59E083D0}" type="pres">
      <dgm:prSet presAssocID="{54BE8C93-2E71-4983-AC85-13CC63B5CE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DB7591A-6305-4331-BE4C-56965BC1A085}" type="pres">
      <dgm:prSet presAssocID="{6DC4C224-CD2B-40C8-9332-320FBA5A339F}" presName="composite" presStyleCnt="0"/>
      <dgm:spPr/>
    </dgm:pt>
    <dgm:pt modelId="{8BC04698-6356-42DF-8F8C-108449888C99}" type="pres">
      <dgm:prSet presAssocID="{6DC4C224-CD2B-40C8-9332-320FBA5A339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D4C711C-A30F-4DE4-BB1B-F1C55116D096}" type="pres">
      <dgm:prSet presAssocID="{6DC4C224-CD2B-40C8-9332-320FBA5A339F}" presName="desTx" presStyleLbl="alignAccFollowNode1" presStyleIdx="0" presStyleCnt="3" custLinFactNeighborX="310" custLinFactNeighborY="-52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EE7864D-48A7-4926-8880-35BDB3F5D74A}" type="pres">
      <dgm:prSet presAssocID="{7ED1B63F-B487-42C6-A71E-82B7B45B01CA}" presName="space" presStyleCnt="0"/>
      <dgm:spPr/>
    </dgm:pt>
    <dgm:pt modelId="{E00E1BA9-F6AC-42FA-9856-B5B38C7E23F0}" type="pres">
      <dgm:prSet presAssocID="{6AD94490-03EB-4237-88C3-D69D4CB5D766}" presName="composite" presStyleCnt="0"/>
      <dgm:spPr/>
    </dgm:pt>
    <dgm:pt modelId="{80B79AF5-9204-4B9E-8396-E48CBB4BDDD1}" type="pres">
      <dgm:prSet presAssocID="{6AD94490-03EB-4237-88C3-D69D4CB5D76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6297CB0-F601-4913-AEFE-DEA384BE5E70}" type="pres">
      <dgm:prSet presAssocID="{6AD94490-03EB-4237-88C3-D69D4CB5D766}" presName="desTx" presStyleLbl="alignAccFollowNode1" presStyleIdx="1" presStyleCnt="3" custLinFactNeighborX="-1692" custLinFactNeighborY="-52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6FB9EFA-5FDE-48F8-9F1A-794BAD38E81A}" type="pres">
      <dgm:prSet presAssocID="{3B8328AF-659A-44C8-85AD-AB3328FCE603}" presName="space" presStyleCnt="0"/>
      <dgm:spPr/>
    </dgm:pt>
    <dgm:pt modelId="{57413330-C5B5-419C-A64E-C4251D3520A9}" type="pres">
      <dgm:prSet presAssocID="{CE0DEAFF-E178-4EFC-81E2-7982CC15CF64}" presName="composite" presStyleCnt="0"/>
      <dgm:spPr/>
    </dgm:pt>
    <dgm:pt modelId="{CEC0449D-4A4B-4F0E-8651-DDCF9D75958F}" type="pres">
      <dgm:prSet presAssocID="{CE0DEAFF-E178-4EFC-81E2-7982CC15CF6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9492D7F-1936-4206-BF1D-2588142BCCE2}" type="pres">
      <dgm:prSet presAssocID="{CE0DEAFF-E178-4EFC-81E2-7982CC15CF6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A00A764-A627-4A94-88D4-CA1C18128431}" srcId="{6AD94490-03EB-4237-88C3-D69D4CB5D766}" destId="{52794336-F56F-4793-9D71-2212BC5A9699}" srcOrd="1" destOrd="0" parTransId="{5D18CE56-6FC6-45DE-8620-5A9A6D7E0684}" sibTransId="{21E03155-48AB-4E7C-AF9C-B8DA51F98D5F}"/>
    <dgm:cxn modelId="{BCFE73FE-90DB-466C-A9FA-3A82A4E027EA}" type="presOf" srcId="{5D068A38-4E60-459B-B637-7321144BB7F7}" destId="{8D4C711C-A30F-4DE4-BB1B-F1C55116D096}" srcOrd="0" destOrd="3" presId="urn:microsoft.com/office/officeart/2005/8/layout/hList1"/>
    <dgm:cxn modelId="{11DB493F-C462-4270-A469-FEB63BE86327}" type="presOf" srcId="{6EE2397B-3957-411D-B050-A64E293400E0}" destId="{8D4C711C-A30F-4DE4-BB1B-F1C55116D096}" srcOrd="0" destOrd="2" presId="urn:microsoft.com/office/officeart/2005/8/layout/hList1"/>
    <dgm:cxn modelId="{9E9393A7-A58B-4856-B8B0-8FCA3661FDB9}" type="presOf" srcId="{6D824C14-7C04-4392-B55A-1372B6BBAC31}" destId="{8D4C711C-A30F-4DE4-BB1B-F1C55116D096}" srcOrd="0" destOrd="0" presId="urn:microsoft.com/office/officeart/2005/8/layout/hList1"/>
    <dgm:cxn modelId="{6957D887-64DD-455E-97F8-B66B7C8C42CB}" type="presOf" srcId="{54BE8C93-2E71-4983-AC85-13CC63B5CE93}" destId="{14F9F14D-CDFD-4EC0-8349-7A7C59E083D0}" srcOrd="0" destOrd="0" presId="urn:microsoft.com/office/officeart/2005/8/layout/hList1"/>
    <dgm:cxn modelId="{35EFA468-8E55-45F4-9945-72BB96B89FD8}" srcId="{6DC4C224-CD2B-40C8-9332-320FBA5A339F}" destId="{6EE2397B-3957-411D-B050-A64E293400E0}" srcOrd="2" destOrd="0" parTransId="{C6AC1A40-417E-4440-B563-CC536A79934D}" sibTransId="{BD6A410D-8E3C-4CEF-B72A-51F99E875649}"/>
    <dgm:cxn modelId="{3F49A015-B8CB-4674-8017-E20CAE31E6B6}" type="presOf" srcId="{15875FE4-EA7C-4D41-B008-443BE59BE66E}" destId="{26297CB0-F601-4913-AEFE-DEA384BE5E70}" srcOrd="0" destOrd="0" presId="urn:microsoft.com/office/officeart/2005/8/layout/hList1"/>
    <dgm:cxn modelId="{8EBA613C-AA31-4FF5-A5DF-0796D6A37C12}" type="presOf" srcId="{F7053B60-AF5F-416F-853C-B18FFFA13B3D}" destId="{B9492D7F-1936-4206-BF1D-2588142BCCE2}" srcOrd="0" destOrd="0" presId="urn:microsoft.com/office/officeart/2005/8/layout/hList1"/>
    <dgm:cxn modelId="{5FEDD5D3-4CED-4AEC-B160-2FDEC44E53EF}" srcId="{CE0DEAFF-E178-4EFC-81E2-7982CC15CF64}" destId="{6CA9B210-4B99-4343-AFC6-C3AACA5E5CC3}" srcOrd="2" destOrd="0" parTransId="{7AADA295-2037-400F-B2E2-AC76D3FC3DE9}" sibTransId="{23969B8C-2018-4603-8B90-185F304C259F}"/>
    <dgm:cxn modelId="{048C9DCA-88CD-4E91-BCA9-8A66D1F72239}" srcId="{CE0DEAFF-E178-4EFC-81E2-7982CC15CF64}" destId="{AF1A5C35-2F46-4D5C-84F7-9E6DF49ADAF7}" srcOrd="3" destOrd="0" parTransId="{207BFBEF-7EFF-4A7F-9F8C-0F472F33A806}" sibTransId="{4306EFF1-4CFE-45E0-8327-C8DC71BA95B8}"/>
    <dgm:cxn modelId="{1F0D039A-0B12-4804-BB2D-B3DEEA1BD258}" srcId="{6DC4C224-CD2B-40C8-9332-320FBA5A339F}" destId="{33073F2F-FEEB-4C99-99AB-4BADD95B42A6}" srcOrd="1" destOrd="0" parTransId="{A6C25B9A-A961-4B48-B22A-DFB6F37A9F79}" sibTransId="{A6882C1E-D7AB-46A7-9774-D4D80D8A1E19}"/>
    <dgm:cxn modelId="{AE30D376-468B-4C89-975A-562143B015C3}" type="presOf" srcId="{128EF404-66B8-4189-8F7E-57BB4EF1BF0A}" destId="{26297CB0-F601-4913-AEFE-DEA384BE5E70}" srcOrd="0" destOrd="3" presId="urn:microsoft.com/office/officeart/2005/8/layout/hList1"/>
    <dgm:cxn modelId="{E1348440-CAA9-4794-8408-9E6E9543F0FE}" srcId="{54BE8C93-2E71-4983-AC85-13CC63B5CE93}" destId="{6DC4C224-CD2B-40C8-9332-320FBA5A339F}" srcOrd="0" destOrd="0" parTransId="{249134DD-48C6-4494-8B0F-AAFD338FEBAB}" sibTransId="{7ED1B63F-B487-42C6-A71E-82B7B45B01CA}"/>
    <dgm:cxn modelId="{D87C9E05-0724-4168-8528-D6AE0016E758}" srcId="{54BE8C93-2E71-4983-AC85-13CC63B5CE93}" destId="{CE0DEAFF-E178-4EFC-81E2-7982CC15CF64}" srcOrd="2" destOrd="0" parTransId="{CBA2F219-AE14-4DF8-8984-9DED03F7F702}" sibTransId="{5B88AA59-94F4-4125-ADE0-D82D6FFFCE8C}"/>
    <dgm:cxn modelId="{F21F11FF-76D1-4E35-8840-532B37D60A35}" type="presOf" srcId="{52794336-F56F-4793-9D71-2212BC5A9699}" destId="{26297CB0-F601-4913-AEFE-DEA384BE5E70}" srcOrd="0" destOrd="1" presId="urn:microsoft.com/office/officeart/2005/8/layout/hList1"/>
    <dgm:cxn modelId="{8DF01713-EAD2-4A72-A720-15B0EB00C110}" type="presOf" srcId="{AD6532D1-D9B1-40B5-B975-EA2588BB867D}" destId="{B9492D7F-1936-4206-BF1D-2588142BCCE2}" srcOrd="0" destOrd="1" presId="urn:microsoft.com/office/officeart/2005/8/layout/hList1"/>
    <dgm:cxn modelId="{35CAD863-FB3D-426D-B580-DA09D4A44215}" srcId="{CE0DEAFF-E178-4EFC-81E2-7982CC15CF64}" destId="{F7053B60-AF5F-416F-853C-B18FFFA13B3D}" srcOrd="0" destOrd="0" parTransId="{5A4F2C93-2898-4626-8565-681D2D22D6CC}" sibTransId="{2BF48F75-F184-4B98-906B-7046909ECEB1}"/>
    <dgm:cxn modelId="{F446A185-0CFC-4354-8ED6-7EEBEB84A288}" srcId="{6DC4C224-CD2B-40C8-9332-320FBA5A339F}" destId="{6D824C14-7C04-4392-B55A-1372B6BBAC31}" srcOrd="0" destOrd="0" parTransId="{1B50E80F-E2BF-415D-87E4-851CB7C4D52D}" sibTransId="{78561107-AA9C-4152-8CD8-95E5F842ACA9}"/>
    <dgm:cxn modelId="{D8E5C56A-476E-4801-90A5-F8B026C2B305}" srcId="{6DC4C224-CD2B-40C8-9332-320FBA5A339F}" destId="{5D068A38-4E60-459B-B637-7321144BB7F7}" srcOrd="3" destOrd="0" parTransId="{6FFC9596-F1FC-4BF7-BAB7-B2D0FAC7BCAD}" sibTransId="{F3B1DBED-3589-4637-8CDC-26BDC4850B65}"/>
    <dgm:cxn modelId="{7B71F410-F9D4-427E-A2A5-6F413422C14B}" type="presOf" srcId="{AF1A5C35-2F46-4D5C-84F7-9E6DF49ADAF7}" destId="{B9492D7F-1936-4206-BF1D-2588142BCCE2}" srcOrd="0" destOrd="3" presId="urn:microsoft.com/office/officeart/2005/8/layout/hList1"/>
    <dgm:cxn modelId="{777665BE-1A87-4CA7-AC05-D0B81089D55F}" srcId="{6AD94490-03EB-4237-88C3-D69D4CB5D766}" destId="{15875FE4-EA7C-4D41-B008-443BE59BE66E}" srcOrd="0" destOrd="0" parTransId="{4EB2CE0C-C75A-4F95-8FC4-880DA792B183}" sibTransId="{7C57ED43-7846-44A4-8165-94C817055140}"/>
    <dgm:cxn modelId="{80D6C9E9-3BFA-49BF-898C-B30B30A8499E}" type="presOf" srcId="{66A6F211-9E1B-4161-9E38-A735C1178BED}" destId="{26297CB0-F601-4913-AEFE-DEA384BE5E70}" srcOrd="0" destOrd="2" presId="urn:microsoft.com/office/officeart/2005/8/layout/hList1"/>
    <dgm:cxn modelId="{7E87F5B7-321D-42E0-B7D8-577116DA48B0}" type="presOf" srcId="{33073F2F-FEEB-4C99-99AB-4BADD95B42A6}" destId="{8D4C711C-A30F-4DE4-BB1B-F1C55116D096}" srcOrd="0" destOrd="1" presId="urn:microsoft.com/office/officeart/2005/8/layout/hList1"/>
    <dgm:cxn modelId="{459F4F1B-9C4D-4C19-80C5-A0441EB8D1D0}" srcId="{54BE8C93-2E71-4983-AC85-13CC63B5CE93}" destId="{6AD94490-03EB-4237-88C3-D69D4CB5D766}" srcOrd="1" destOrd="0" parTransId="{D4F2F0AA-C3F0-4676-98B7-147FC7FCBB63}" sibTransId="{3B8328AF-659A-44C8-85AD-AB3328FCE603}"/>
    <dgm:cxn modelId="{87410F4B-6CCA-4694-8E17-F5DE6F952F64}" srcId="{6AD94490-03EB-4237-88C3-D69D4CB5D766}" destId="{128EF404-66B8-4189-8F7E-57BB4EF1BF0A}" srcOrd="3" destOrd="0" parTransId="{7445A7EB-7996-46CB-8C32-9C9149453465}" sibTransId="{1FA9BF91-80C9-42A1-8723-5909CB44B04F}"/>
    <dgm:cxn modelId="{0CF28FCA-D6E3-46F8-A58C-D2A6028903EC}" type="presOf" srcId="{6AD94490-03EB-4237-88C3-D69D4CB5D766}" destId="{80B79AF5-9204-4B9E-8396-E48CBB4BDDD1}" srcOrd="0" destOrd="0" presId="urn:microsoft.com/office/officeart/2005/8/layout/hList1"/>
    <dgm:cxn modelId="{12AC9738-1AEE-4706-B619-BD8FA5EA5345}" type="presOf" srcId="{CE0DEAFF-E178-4EFC-81E2-7982CC15CF64}" destId="{CEC0449D-4A4B-4F0E-8651-DDCF9D75958F}" srcOrd="0" destOrd="0" presId="urn:microsoft.com/office/officeart/2005/8/layout/hList1"/>
    <dgm:cxn modelId="{1595835E-BB5E-45C9-8E16-EEDF840DBBB8}" type="presOf" srcId="{6CA9B210-4B99-4343-AFC6-C3AACA5E5CC3}" destId="{B9492D7F-1936-4206-BF1D-2588142BCCE2}" srcOrd="0" destOrd="2" presId="urn:microsoft.com/office/officeart/2005/8/layout/hList1"/>
    <dgm:cxn modelId="{88447990-4885-42D4-8E14-84D50B385EDB}" srcId="{6AD94490-03EB-4237-88C3-D69D4CB5D766}" destId="{66A6F211-9E1B-4161-9E38-A735C1178BED}" srcOrd="2" destOrd="0" parTransId="{F2779D3D-373F-4678-B2CE-8741B3F58D71}" sibTransId="{E172F92E-CF0B-4AE7-9256-36ADDBF3229E}"/>
    <dgm:cxn modelId="{C73671A5-01F7-4FC5-96D2-DFB964806290}" srcId="{CE0DEAFF-E178-4EFC-81E2-7982CC15CF64}" destId="{AD6532D1-D9B1-40B5-B975-EA2588BB867D}" srcOrd="1" destOrd="0" parTransId="{3976833B-EA08-46A4-AA3D-6DD636B8B0E4}" sibTransId="{2271990E-6504-44EF-A939-4324E5D44F9F}"/>
    <dgm:cxn modelId="{D60A5F25-521C-4DAE-BBD7-64CA3C50885F}" type="presOf" srcId="{6DC4C224-CD2B-40C8-9332-320FBA5A339F}" destId="{8BC04698-6356-42DF-8F8C-108449888C99}" srcOrd="0" destOrd="0" presId="urn:microsoft.com/office/officeart/2005/8/layout/hList1"/>
    <dgm:cxn modelId="{A967065D-37E1-4D38-9381-738773C50118}" type="presParOf" srcId="{14F9F14D-CDFD-4EC0-8349-7A7C59E083D0}" destId="{EDB7591A-6305-4331-BE4C-56965BC1A085}" srcOrd="0" destOrd="0" presId="urn:microsoft.com/office/officeart/2005/8/layout/hList1"/>
    <dgm:cxn modelId="{F6A7D646-3C7B-4C57-AEA5-D3C266465272}" type="presParOf" srcId="{EDB7591A-6305-4331-BE4C-56965BC1A085}" destId="{8BC04698-6356-42DF-8F8C-108449888C99}" srcOrd="0" destOrd="0" presId="urn:microsoft.com/office/officeart/2005/8/layout/hList1"/>
    <dgm:cxn modelId="{D9BAD62F-CCBE-435A-BA98-944B9AAD52B2}" type="presParOf" srcId="{EDB7591A-6305-4331-BE4C-56965BC1A085}" destId="{8D4C711C-A30F-4DE4-BB1B-F1C55116D096}" srcOrd="1" destOrd="0" presId="urn:microsoft.com/office/officeart/2005/8/layout/hList1"/>
    <dgm:cxn modelId="{9992AB95-902F-4969-88AA-73CC06C46101}" type="presParOf" srcId="{14F9F14D-CDFD-4EC0-8349-7A7C59E083D0}" destId="{FEE7864D-48A7-4926-8880-35BDB3F5D74A}" srcOrd="1" destOrd="0" presId="urn:microsoft.com/office/officeart/2005/8/layout/hList1"/>
    <dgm:cxn modelId="{9A269B88-2B5A-46F6-9810-D6025DBE7261}" type="presParOf" srcId="{14F9F14D-CDFD-4EC0-8349-7A7C59E083D0}" destId="{E00E1BA9-F6AC-42FA-9856-B5B38C7E23F0}" srcOrd="2" destOrd="0" presId="urn:microsoft.com/office/officeart/2005/8/layout/hList1"/>
    <dgm:cxn modelId="{85BC9024-8E03-4BBA-8E66-831E395CF9DD}" type="presParOf" srcId="{E00E1BA9-F6AC-42FA-9856-B5B38C7E23F0}" destId="{80B79AF5-9204-4B9E-8396-E48CBB4BDDD1}" srcOrd="0" destOrd="0" presId="urn:microsoft.com/office/officeart/2005/8/layout/hList1"/>
    <dgm:cxn modelId="{ABD518A6-8E9B-4DA0-865F-2BFE2DEDC992}" type="presParOf" srcId="{E00E1BA9-F6AC-42FA-9856-B5B38C7E23F0}" destId="{26297CB0-F601-4913-AEFE-DEA384BE5E70}" srcOrd="1" destOrd="0" presId="urn:microsoft.com/office/officeart/2005/8/layout/hList1"/>
    <dgm:cxn modelId="{EAEC5968-FD31-4858-AF37-3F7343745670}" type="presParOf" srcId="{14F9F14D-CDFD-4EC0-8349-7A7C59E083D0}" destId="{F6FB9EFA-5FDE-48F8-9F1A-794BAD38E81A}" srcOrd="3" destOrd="0" presId="urn:microsoft.com/office/officeart/2005/8/layout/hList1"/>
    <dgm:cxn modelId="{6B1CA8BD-6722-4B2C-B6F5-4DCB5C0485F3}" type="presParOf" srcId="{14F9F14D-CDFD-4EC0-8349-7A7C59E083D0}" destId="{57413330-C5B5-419C-A64E-C4251D3520A9}" srcOrd="4" destOrd="0" presId="urn:microsoft.com/office/officeart/2005/8/layout/hList1"/>
    <dgm:cxn modelId="{CCDB868F-44AB-4DAC-B35A-921FA6566285}" type="presParOf" srcId="{57413330-C5B5-419C-A64E-C4251D3520A9}" destId="{CEC0449D-4A4B-4F0E-8651-DDCF9D75958F}" srcOrd="0" destOrd="0" presId="urn:microsoft.com/office/officeart/2005/8/layout/hList1"/>
    <dgm:cxn modelId="{A0D4BFD7-95F8-4F55-8E24-17166EAD7233}" type="presParOf" srcId="{57413330-C5B5-419C-A64E-C4251D3520A9}" destId="{B9492D7F-1936-4206-BF1D-2588142BCCE2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B2447C-7070-412E-9309-1BDACD4AE9C9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61AEC4-A0A7-45DB-B5A7-1C749C2696B2}">
      <dsp:nvSpPr>
        <dsp:cNvPr id="0" name=""/>
        <dsp:cNvSpPr/>
      </dsp:nvSpPr>
      <dsp:spPr>
        <a:xfrm>
          <a:off x="1207321" y="3365506"/>
          <a:ext cx="166555" cy="1665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04411E-B9D1-4894-8A15-924D84DB3CA8}">
      <dsp:nvSpPr>
        <dsp:cNvPr id="0" name=""/>
        <dsp:cNvSpPr/>
      </dsp:nvSpPr>
      <dsp:spPr>
        <a:xfrm>
          <a:off x="1290599" y="3448783"/>
          <a:ext cx="1238303" cy="1077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4" tIns="0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Atom</a:t>
          </a:r>
          <a:endParaRPr lang="id-ID" sz="2700" kern="1200" dirty="0"/>
        </a:p>
      </dsp:txBody>
      <dsp:txXfrm>
        <a:off x="1290599" y="3448783"/>
        <a:ext cx="1238303" cy="1077179"/>
      </dsp:txXfrm>
    </dsp:sp>
    <dsp:sp modelId="{52C1237C-F3C3-4F63-A9CD-113240578A20}">
      <dsp:nvSpPr>
        <dsp:cNvPr id="0" name=""/>
        <dsp:cNvSpPr/>
      </dsp:nvSpPr>
      <dsp:spPr>
        <a:xfrm>
          <a:off x="2384071" y="2312767"/>
          <a:ext cx="289661" cy="289661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107D53-201A-4316-92BA-EF29E5285B66}">
      <dsp:nvSpPr>
        <dsp:cNvPr id="0" name=""/>
        <dsp:cNvSpPr/>
      </dsp:nvSpPr>
      <dsp:spPr>
        <a:xfrm>
          <a:off x="2528902" y="2457597"/>
          <a:ext cx="1520723" cy="206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486" tIns="0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Elemen</a:t>
          </a:r>
          <a:endParaRPr lang="id-ID" sz="2700" kern="1200" dirty="0"/>
        </a:p>
      </dsp:txBody>
      <dsp:txXfrm>
        <a:off x="2528902" y="2457597"/>
        <a:ext cx="1520723" cy="2068365"/>
      </dsp:txXfrm>
    </dsp:sp>
    <dsp:sp modelId="{9417D320-4632-4B70-AB9A-19F0A5BFEFBA}">
      <dsp:nvSpPr>
        <dsp:cNvPr id="0" name=""/>
        <dsp:cNvSpPr/>
      </dsp:nvSpPr>
      <dsp:spPr>
        <a:xfrm>
          <a:off x="3886691" y="1537017"/>
          <a:ext cx="383801" cy="383801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ADE684-6545-4E65-876D-F8FDD9AA9061}">
      <dsp:nvSpPr>
        <dsp:cNvPr id="0" name=""/>
        <dsp:cNvSpPr/>
      </dsp:nvSpPr>
      <dsp:spPr>
        <a:xfrm>
          <a:off x="4078592" y="1728917"/>
          <a:ext cx="1520723" cy="2797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369" tIns="0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Molekul</a:t>
          </a:r>
          <a:endParaRPr lang="id-ID" sz="2700" kern="1200" dirty="0"/>
        </a:p>
      </dsp:txBody>
      <dsp:txXfrm>
        <a:off x="4078592" y="1728917"/>
        <a:ext cx="1520723" cy="2797045"/>
      </dsp:txXfrm>
    </dsp:sp>
    <dsp:sp modelId="{3D2D3686-015E-4668-93F1-EF9CB97D702A}">
      <dsp:nvSpPr>
        <dsp:cNvPr id="0" name=""/>
        <dsp:cNvSpPr/>
      </dsp:nvSpPr>
      <dsp:spPr>
        <a:xfrm>
          <a:off x="5523279" y="1023772"/>
          <a:ext cx="514149" cy="514149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EAA936-9E8B-4A76-987C-57F298A330EA}">
      <dsp:nvSpPr>
        <dsp:cNvPr id="0" name=""/>
        <dsp:cNvSpPr/>
      </dsp:nvSpPr>
      <dsp:spPr>
        <a:xfrm>
          <a:off x="5780354" y="1280847"/>
          <a:ext cx="1520723" cy="3245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437" tIns="0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Senyawa</a:t>
          </a:r>
          <a:endParaRPr lang="id-ID" sz="2700" kern="1200" dirty="0"/>
        </a:p>
      </dsp:txBody>
      <dsp:txXfrm>
        <a:off x="5780354" y="1280847"/>
        <a:ext cx="1520723" cy="324511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C04698-6356-42DF-8F8C-108449888C99}">
      <dsp:nvSpPr>
        <dsp:cNvPr id="0" name=""/>
        <dsp:cNvSpPr/>
      </dsp:nvSpPr>
      <dsp:spPr>
        <a:xfrm>
          <a:off x="2571" y="450368"/>
          <a:ext cx="2507456" cy="8064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KARBOHIDRAT</a:t>
          </a:r>
          <a:endParaRPr lang="id-ID" sz="2800" kern="1200" dirty="0"/>
        </a:p>
      </dsp:txBody>
      <dsp:txXfrm>
        <a:off x="2571" y="450368"/>
        <a:ext cx="2507456" cy="806400"/>
      </dsp:txXfrm>
    </dsp:sp>
    <dsp:sp modelId="{8D4C711C-A30F-4DE4-BB1B-F1C55116D096}">
      <dsp:nvSpPr>
        <dsp:cNvPr id="0" name=""/>
        <dsp:cNvSpPr/>
      </dsp:nvSpPr>
      <dsp:spPr>
        <a:xfrm>
          <a:off x="10344" y="1241913"/>
          <a:ext cx="2507456" cy="281882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800" kern="1200" dirty="0" smtClean="0"/>
            <a:t>C + H + O</a:t>
          </a:r>
          <a:endParaRPr lang="id-ID" sz="28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/>
            <a:t>Sumber energi</a:t>
          </a:r>
          <a:endParaRPr lang="id-ID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/>
            <a:t>Gula</a:t>
          </a:r>
          <a:endParaRPr lang="id-ID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/>
            <a:t>Tepung &amp; Glikogen</a:t>
          </a:r>
          <a:endParaRPr lang="id-ID" sz="2400" kern="1200" dirty="0"/>
        </a:p>
      </dsp:txBody>
      <dsp:txXfrm>
        <a:off x="10344" y="1241913"/>
        <a:ext cx="2507456" cy="2818825"/>
      </dsp:txXfrm>
    </dsp:sp>
    <dsp:sp modelId="{80B79AF5-9204-4B9E-8396-E48CBB4BDDD1}">
      <dsp:nvSpPr>
        <dsp:cNvPr id="0" name=""/>
        <dsp:cNvSpPr/>
      </dsp:nvSpPr>
      <dsp:spPr>
        <a:xfrm>
          <a:off x="2861071" y="450368"/>
          <a:ext cx="2507456" cy="806400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LEMAK</a:t>
          </a:r>
          <a:endParaRPr lang="id-ID" sz="2800" kern="1200" dirty="0"/>
        </a:p>
      </dsp:txBody>
      <dsp:txXfrm>
        <a:off x="2861071" y="450368"/>
        <a:ext cx="2507456" cy="806400"/>
      </dsp:txXfrm>
    </dsp:sp>
    <dsp:sp modelId="{26297CB0-F601-4913-AEFE-DEA384BE5E70}">
      <dsp:nvSpPr>
        <dsp:cNvPr id="0" name=""/>
        <dsp:cNvSpPr/>
      </dsp:nvSpPr>
      <dsp:spPr>
        <a:xfrm>
          <a:off x="2818645" y="1241913"/>
          <a:ext cx="2507456" cy="2818825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800" kern="1200" dirty="0" smtClean="0"/>
            <a:t>C + H</a:t>
          </a:r>
          <a:endParaRPr lang="id-ID" sz="28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/>
            <a:t>Cadangan energi</a:t>
          </a:r>
          <a:endParaRPr lang="id-ID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/>
            <a:t>Minyak</a:t>
          </a:r>
          <a:endParaRPr lang="id-ID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/>
            <a:t>Gliserol &amp; asam lemak</a:t>
          </a:r>
          <a:endParaRPr lang="id-ID" sz="2400" kern="1200" dirty="0"/>
        </a:p>
      </dsp:txBody>
      <dsp:txXfrm>
        <a:off x="2818645" y="1241913"/>
        <a:ext cx="2507456" cy="2818825"/>
      </dsp:txXfrm>
    </dsp:sp>
    <dsp:sp modelId="{CEC0449D-4A4B-4F0E-8651-DDCF9D75958F}">
      <dsp:nvSpPr>
        <dsp:cNvPr id="0" name=""/>
        <dsp:cNvSpPr/>
      </dsp:nvSpPr>
      <dsp:spPr>
        <a:xfrm>
          <a:off x="5719571" y="450368"/>
          <a:ext cx="2507456" cy="806400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PROTEIN</a:t>
          </a:r>
          <a:endParaRPr lang="id-ID" sz="2800" kern="1200" dirty="0"/>
        </a:p>
      </dsp:txBody>
      <dsp:txXfrm>
        <a:off x="5719571" y="450368"/>
        <a:ext cx="2507456" cy="806400"/>
      </dsp:txXfrm>
    </dsp:sp>
    <dsp:sp modelId="{B9492D7F-1936-4206-BF1D-2588142BCCE2}">
      <dsp:nvSpPr>
        <dsp:cNvPr id="0" name=""/>
        <dsp:cNvSpPr/>
      </dsp:nvSpPr>
      <dsp:spPr>
        <a:xfrm>
          <a:off x="5719571" y="1256768"/>
          <a:ext cx="2507456" cy="2818825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800" kern="1200" dirty="0" smtClean="0"/>
            <a:t>C + O + N + S</a:t>
          </a:r>
          <a:endParaRPr lang="id-ID" sz="28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300" kern="1200" dirty="0" smtClean="0"/>
            <a:t>Satuan penyusun tubuh</a:t>
          </a:r>
          <a:endParaRPr lang="id-ID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300" kern="1200" dirty="0" smtClean="0"/>
            <a:t>Dihasilkan dari metabolisme</a:t>
          </a:r>
          <a:endParaRPr lang="id-ID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300" kern="1200" dirty="0" smtClean="0"/>
            <a:t>Tersusun dari asam amino</a:t>
          </a:r>
          <a:endParaRPr lang="id-ID" sz="2300" kern="1200" dirty="0"/>
        </a:p>
      </dsp:txBody>
      <dsp:txXfrm>
        <a:off x="5719571" y="1256768"/>
        <a:ext cx="2507456" cy="2818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3DE6-53E8-4B8F-9279-27670D55CE5B}" type="datetimeFigureOut">
              <a:rPr lang="id-ID" smtClean="0"/>
              <a:pPr/>
              <a:t>26/09/2016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5BA6-DF25-455D-B7E3-FC76D61116E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3DE6-53E8-4B8F-9279-27670D55CE5B}" type="datetimeFigureOut">
              <a:rPr lang="id-ID" smtClean="0"/>
              <a:pPr/>
              <a:t>26/09/2016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5BA6-DF25-455D-B7E3-FC76D61116E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3DE6-53E8-4B8F-9279-27670D55CE5B}" type="datetimeFigureOut">
              <a:rPr lang="id-ID" smtClean="0"/>
              <a:pPr/>
              <a:t>26/09/2016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5BA6-DF25-455D-B7E3-FC76D61116E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3DE6-53E8-4B8F-9279-27670D55CE5B}" type="datetimeFigureOut">
              <a:rPr lang="id-ID" smtClean="0"/>
              <a:pPr/>
              <a:t>26/09/2016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5BA6-DF25-455D-B7E3-FC76D61116E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3DE6-53E8-4B8F-9279-27670D55CE5B}" type="datetimeFigureOut">
              <a:rPr lang="id-ID" smtClean="0"/>
              <a:pPr/>
              <a:t>26/09/2016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5BA6-DF25-455D-B7E3-FC76D61116E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3DE6-53E8-4B8F-9279-27670D55CE5B}" type="datetimeFigureOut">
              <a:rPr lang="id-ID" smtClean="0"/>
              <a:pPr/>
              <a:t>26/09/2016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5BA6-DF25-455D-B7E3-FC76D61116E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3DE6-53E8-4B8F-9279-27670D55CE5B}" type="datetimeFigureOut">
              <a:rPr lang="id-ID" smtClean="0"/>
              <a:pPr/>
              <a:t>26/09/2016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5BA6-DF25-455D-B7E3-FC76D61116E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3DE6-53E8-4B8F-9279-27670D55CE5B}" type="datetimeFigureOut">
              <a:rPr lang="id-ID" smtClean="0"/>
              <a:pPr/>
              <a:t>26/09/2016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5BA6-DF25-455D-B7E3-FC76D61116E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3DE6-53E8-4B8F-9279-27670D55CE5B}" type="datetimeFigureOut">
              <a:rPr lang="id-ID" smtClean="0"/>
              <a:pPr/>
              <a:t>26/09/2016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5BA6-DF25-455D-B7E3-FC76D61116E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3DE6-53E8-4B8F-9279-27670D55CE5B}" type="datetimeFigureOut">
              <a:rPr lang="id-ID" smtClean="0"/>
              <a:pPr/>
              <a:t>26/09/2016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5BA6-DF25-455D-B7E3-FC76D61116E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3DE6-53E8-4B8F-9279-27670D55CE5B}" type="datetimeFigureOut">
              <a:rPr lang="id-ID" smtClean="0"/>
              <a:pPr/>
              <a:t>26/09/2016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5BA6-DF25-455D-B7E3-FC76D61116E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F3DE6-53E8-4B8F-9279-27670D55CE5B}" type="datetimeFigureOut">
              <a:rPr lang="id-ID" smtClean="0"/>
              <a:pPr/>
              <a:t>26/09/2016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B5BA6-DF25-455D-B7E3-FC76D61116ED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newmentor.com/14/cancer-cells-animation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24"/>
            <a:ext cx="9144061" cy="685804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229600" cy="243428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id-ID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SEL</a:t>
            </a:r>
            <a:br>
              <a:rPr lang="id-ID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id-ID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Part </a:t>
            </a:r>
            <a:r>
              <a:rPr lang="id-ID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#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id-ID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6700" y="1295400"/>
            <a:ext cx="8610600" cy="4737100"/>
          </a:xfrm>
        </p:spPr>
        <p:txBody>
          <a:bodyPr/>
          <a:lstStyle/>
          <a:p>
            <a:r>
              <a:rPr lang="id-ID" dirty="0" smtClean="0"/>
              <a:t>Merupakan satuan unit terkecil dari gula</a:t>
            </a:r>
            <a:endParaRPr lang="en-US" dirty="0"/>
          </a:p>
          <a:p>
            <a:r>
              <a:rPr lang="id-ID" dirty="0" smtClean="0"/>
              <a:t>Biasanya tersusun dari rangkaian </a:t>
            </a:r>
            <a:r>
              <a:rPr lang="en-US" dirty="0" smtClean="0"/>
              <a:t>CH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  <a:r>
              <a:rPr lang="id-ID" dirty="0" smtClean="0"/>
              <a:t>atau kelipatannya</a:t>
            </a:r>
            <a:endParaRPr lang="en-US" dirty="0"/>
          </a:p>
          <a:p>
            <a:r>
              <a:rPr lang="id-ID" dirty="0" smtClean="0"/>
              <a:t>Setiap molekul mengandung gugus </a:t>
            </a:r>
            <a:r>
              <a:rPr lang="en-US" dirty="0" smtClean="0"/>
              <a:t>hydroxyl </a:t>
            </a:r>
            <a:r>
              <a:rPr lang="en-US" dirty="0"/>
              <a:t/>
            </a:r>
            <a:br>
              <a:rPr lang="en-US" dirty="0"/>
            </a:br>
            <a:r>
              <a:rPr lang="id-ID" dirty="0" smtClean="0"/>
              <a:t>dan satu gugus </a:t>
            </a:r>
            <a:r>
              <a:rPr lang="en-US" dirty="0" smtClean="0"/>
              <a:t>carbonyl</a:t>
            </a:r>
            <a:endParaRPr lang="en-US" dirty="0"/>
          </a:p>
          <a:p>
            <a:r>
              <a:rPr lang="id-ID" dirty="0" smtClean="0"/>
              <a:t>Monosakarida merupakan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id-ID" dirty="0" smtClean="0"/>
              <a:t>sumber energi bagi</a:t>
            </a:r>
            <a:r>
              <a:rPr lang="en-US" dirty="0"/>
              <a:t/>
            </a:r>
            <a:br>
              <a:rPr lang="en-US" dirty="0"/>
            </a:br>
            <a:r>
              <a:rPr lang="id-ID" dirty="0" smtClean="0"/>
              <a:t>aktivitas seluler</a:t>
            </a:r>
            <a:endParaRPr lang="en-US" dirty="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id-ID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" y="76200"/>
            <a:ext cx="8610600" cy="914400"/>
          </a:xfrm>
        </p:spPr>
        <p:txBody>
          <a:bodyPr>
            <a:noAutofit/>
          </a:bodyPr>
          <a:lstStyle/>
          <a:p>
            <a:pPr marL="687388" indent="-687388"/>
            <a:r>
              <a:rPr lang="id-ID" sz="3600" dirty="0" smtClean="0"/>
              <a:t>MONOSAKARIDA</a:t>
            </a:r>
            <a:endParaRPr lang="en-US" sz="3600" dirty="0"/>
          </a:p>
        </p:txBody>
      </p:sp>
      <p:pic>
        <p:nvPicPr>
          <p:cNvPr id="29701" name="Picture 5" descr="03-04A-Bees.jpg                                                00000018&#10;CRMT4eCIPL1-6                  B9463A63:"/>
          <p:cNvPicPr>
            <a:picLocks noChangeAspect="1" noChangeArrowheads="1"/>
          </p:cNvPicPr>
          <p:nvPr/>
        </p:nvPicPr>
        <p:blipFill>
          <a:blip r:embed="rId2" cstate="print"/>
          <a:srcRect b="15073"/>
          <a:stretch>
            <a:fillRect/>
          </a:stretch>
        </p:blipFill>
        <p:spPr bwMode="auto">
          <a:xfrm>
            <a:off x="5181600" y="4267200"/>
            <a:ext cx="3810000" cy="2143125"/>
          </a:xfrm>
          <a:prstGeom prst="rect">
            <a:avLst/>
          </a:prstGeom>
          <a:noFill/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810000" y="6126163"/>
            <a:ext cx="1219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>
                <a:latin typeface="Times New Roman" pitchFamily="18" charset="0"/>
              </a:rPr>
              <a:t>Figure 3.4A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534400" cy="1098550"/>
          </a:xfrm>
        </p:spPr>
        <p:txBody>
          <a:bodyPr/>
          <a:lstStyle/>
          <a:p>
            <a:r>
              <a:rPr lang="id-ID" dirty="0" smtClean="0"/>
              <a:t>Monosakarida </a:t>
            </a:r>
            <a:r>
              <a:rPr lang="en-US" dirty="0" err="1" smtClean="0"/>
              <a:t>glu</a:t>
            </a:r>
            <a:r>
              <a:rPr lang="id-ID" dirty="0" smtClean="0"/>
              <a:t>kosa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fru</a:t>
            </a:r>
            <a:r>
              <a:rPr lang="id-ID" dirty="0" smtClean="0"/>
              <a:t>k</a:t>
            </a:r>
            <a:r>
              <a:rPr lang="en-US" dirty="0" err="1" smtClean="0"/>
              <a:t>tos</a:t>
            </a:r>
            <a:r>
              <a:rPr lang="id-ID" dirty="0" smtClean="0"/>
              <a:t>a</a:t>
            </a:r>
            <a:r>
              <a:rPr lang="en-US" dirty="0" smtClean="0"/>
              <a:t> </a:t>
            </a:r>
            <a:r>
              <a:rPr lang="id-ID" dirty="0" smtClean="0"/>
              <a:t>merupakan suatu</a:t>
            </a:r>
            <a:r>
              <a:rPr lang="en-US" dirty="0" smtClean="0"/>
              <a:t> isomer</a:t>
            </a:r>
            <a:endParaRPr lang="en-US" dirty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04800" y="1600200"/>
            <a:ext cx="8534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lvl="1" indent="-285750" eaLnBrk="1" hangingPunct="1">
              <a:spcBef>
                <a:spcPct val="45000"/>
              </a:spcBef>
              <a:spcAft>
                <a:spcPct val="20000"/>
              </a:spcAft>
              <a:buClr>
                <a:srgbClr val="990000"/>
              </a:buClr>
              <a:buFontTx/>
              <a:buChar char="–"/>
            </a:pPr>
            <a:r>
              <a:rPr lang="id-ID" sz="2800" dirty="0" smtClean="0">
                <a:latin typeface="Georgia" charset="0"/>
              </a:rPr>
              <a:t>Mempunyai atom yang sama</a:t>
            </a:r>
            <a:r>
              <a:rPr lang="en-US" sz="2800" dirty="0" smtClean="0">
                <a:latin typeface="Georgia" charset="0"/>
              </a:rPr>
              <a:t> </a:t>
            </a:r>
            <a:r>
              <a:rPr lang="id-ID" sz="2800" dirty="0" smtClean="0">
                <a:latin typeface="Georgia" charset="0"/>
              </a:rPr>
              <a:t>akan tetapi susunannya berbeda</a:t>
            </a:r>
            <a:endParaRPr lang="en-US" sz="2800" dirty="0">
              <a:latin typeface="Georgia" charset="0"/>
            </a:endParaRPr>
          </a:p>
        </p:txBody>
      </p:sp>
      <p:pic>
        <p:nvPicPr>
          <p:cNvPr id="8196" name="Picture 4" descr="03-04B-Glucose&amp;Fructose-NL.gif                                 00000018&#10;CRMT4eCIPL1-6                  B9463A63:"/>
          <p:cNvPicPr>
            <a:picLocks noChangeAspect="1" noChangeArrowheads="1"/>
          </p:cNvPicPr>
          <p:nvPr/>
        </p:nvPicPr>
        <p:blipFill>
          <a:blip r:embed="rId2" cstate="print"/>
          <a:srcRect b="11743"/>
          <a:stretch>
            <a:fillRect/>
          </a:stretch>
        </p:blipFill>
        <p:spPr bwMode="auto">
          <a:xfrm>
            <a:off x="2819400" y="2971800"/>
            <a:ext cx="3416300" cy="3092450"/>
          </a:xfrm>
          <a:prstGeom prst="rect">
            <a:avLst/>
          </a:prstGeom>
          <a:noFill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743200" y="61722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Glucose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953000" y="61722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Fructose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447800" y="6202363"/>
            <a:ext cx="1219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>
                <a:latin typeface="Times New Roman" pitchFamily="18" charset="0"/>
              </a:rPr>
              <a:t>Figure 3.4B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534400" cy="1098550"/>
          </a:xfrm>
        </p:spPr>
        <p:txBody>
          <a:bodyPr/>
          <a:lstStyle/>
          <a:p>
            <a:r>
              <a:rPr lang="id-ID" dirty="0" smtClean="0">
                <a:latin typeface="Times"/>
              </a:rPr>
              <a:t>Beberapa monosakarida membentuk gugus siklis (</a:t>
            </a:r>
            <a:r>
              <a:rPr lang="en-US" dirty="0" err="1" smtClean="0">
                <a:latin typeface="Times"/>
              </a:rPr>
              <a:t>glu</a:t>
            </a:r>
            <a:r>
              <a:rPr lang="id-ID" dirty="0" smtClean="0">
                <a:latin typeface="Times"/>
              </a:rPr>
              <a:t>k</a:t>
            </a:r>
            <a:r>
              <a:rPr lang="en-US" dirty="0" smtClean="0">
                <a:latin typeface="Times"/>
              </a:rPr>
              <a:t>o</a:t>
            </a:r>
            <a:r>
              <a:rPr lang="id-ID" dirty="0" smtClean="0">
                <a:latin typeface="Times"/>
              </a:rPr>
              <a:t>sa)</a:t>
            </a:r>
            <a:endParaRPr lang="en-US" dirty="0">
              <a:latin typeface="Times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477000" y="4876800"/>
            <a:ext cx="1371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Abbreviated</a:t>
            </a:r>
            <a:br>
              <a:rPr lang="en-US" sz="1400" b="1">
                <a:latin typeface="Arial" charset="0"/>
              </a:rPr>
            </a:br>
            <a:r>
              <a:rPr lang="en-US" sz="1400" b="1">
                <a:latin typeface="Arial" charset="0"/>
              </a:rPr>
              <a:t>structure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073150" y="5634038"/>
            <a:ext cx="1219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latin typeface="Times New Roman" pitchFamily="18" charset="0"/>
              </a:rPr>
              <a:t>Figure 3.4C</a:t>
            </a:r>
          </a:p>
        </p:txBody>
      </p:sp>
      <p:pic>
        <p:nvPicPr>
          <p:cNvPr id="30728" name="Picture 8" descr="03-04C-LinearRingGlucose-NL.gif                                00000018&#10;CRMT4eCIPL1-6                  B9463A63:"/>
          <p:cNvPicPr>
            <a:picLocks noChangeAspect="1" noChangeArrowheads="1"/>
          </p:cNvPicPr>
          <p:nvPr/>
        </p:nvPicPr>
        <p:blipFill>
          <a:blip r:embed="rId2" cstate="print"/>
          <a:srcRect b="8188"/>
          <a:stretch>
            <a:fillRect/>
          </a:stretch>
        </p:blipFill>
        <p:spPr bwMode="auto">
          <a:xfrm>
            <a:off x="990600" y="2438400"/>
            <a:ext cx="7173913" cy="2509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6700" y="1035050"/>
            <a:ext cx="8610600" cy="1555750"/>
          </a:xfrm>
        </p:spPr>
        <p:txBody>
          <a:bodyPr/>
          <a:lstStyle/>
          <a:p>
            <a:r>
              <a:rPr lang="en-US"/>
              <a:t>Monosaccharides can join to form disaccharides, such as sucrose (table sugar) and maltose (brewing sugar)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FFCC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" y="76200"/>
            <a:ext cx="8697788" cy="832520"/>
          </a:xfrm>
        </p:spPr>
        <p:txBody>
          <a:bodyPr>
            <a:noAutofit/>
          </a:bodyPr>
          <a:lstStyle/>
          <a:p>
            <a:pPr marL="687388" indent="-687388"/>
            <a:r>
              <a:rPr lang="en-US" sz="3600" dirty="0"/>
              <a:t>3.5  Cells link single sugars to form disaccharides</a:t>
            </a:r>
          </a:p>
        </p:txBody>
      </p:sp>
      <p:pic>
        <p:nvPicPr>
          <p:cNvPr id="10252" name="Picture 12" descr="03-05-NL.gif                                                   0000420DCRMT-TA/IPL drive              B7D09A82:"/>
          <p:cNvPicPr>
            <a:picLocks noChangeAspect="1" noChangeArrowheads="1"/>
          </p:cNvPicPr>
          <p:nvPr/>
        </p:nvPicPr>
        <p:blipFill>
          <a:blip r:embed="rId2" cstate="print"/>
          <a:srcRect b="9354"/>
          <a:stretch>
            <a:fillRect/>
          </a:stretch>
        </p:blipFill>
        <p:spPr bwMode="auto">
          <a:xfrm>
            <a:off x="4783138" y="2743200"/>
            <a:ext cx="3522662" cy="3244850"/>
          </a:xfrm>
          <a:prstGeom prst="rect">
            <a:avLst/>
          </a:prstGeom>
          <a:noFill/>
        </p:spPr>
      </p:pic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976813" y="4157663"/>
            <a:ext cx="10572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Arial" charset="0"/>
              </a:rPr>
              <a:t>Glucose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7058025" y="4157663"/>
            <a:ext cx="1055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Arial" charset="0"/>
              </a:rPr>
              <a:t>Glucose</a:t>
            </a:r>
          </a:p>
        </p:txBody>
      </p:sp>
      <p:sp>
        <p:nvSpPr>
          <p:cNvPr id="10255" name="AutoShape 15"/>
          <p:cNvSpPr>
            <a:spLocks/>
          </p:cNvSpPr>
          <p:nvPr/>
        </p:nvSpPr>
        <p:spPr bwMode="auto">
          <a:xfrm rot="-5400000">
            <a:off x="6411913" y="4606925"/>
            <a:ext cx="201612" cy="3074988"/>
          </a:xfrm>
          <a:prstGeom prst="leftBrace">
            <a:avLst>
              <a:gd name="adj1" fmla="val 31704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5905500" y="6248400"/>
            <a:ext cx="1257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Arial" charset="0"/>
              </a:rPr>
              <a:t>Maltose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990600" y="62023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latin typeface="Times New Roman" pitchFamily="18" charset="0"/>
              </a:rPr>
              <a:t>Figure 3.5</a:t>
            </a:r>
          </a:p>
        </p:txBody>
      </p:sp>
      <p:pic>
        <p:nvPicPr>
          <p:cNvPr id="10258" name="Picture 18" descr="03-UNpage49-DCE#5-NL.gif                                       00000018&#10;CRMT4eCIPL1-6                  B9463A63:"/>
          <p:cNvPicPr>
            <a:picLocks noChangeAspect="1" noChangeArrowheads="1"/>
          </p:cNvPicPr>
          <p:nvPr/>
        </p:nvPicPr>
        <p:blipFill>
          <a:blip r:embed="rId3" cstate="print"/>
          <a:srcRect b="16884"/>
          <a:stretch>
            <a:fillRect/>
          </a:stretch>
        </p:blipFill>
        <p:spPr bwMode="auto">
          <a:xfrm>
            <a:off x="973138" y="3581400"/>
            <a:ext cx="3330575" cy="1485900"/>
          </a:xfrm>
          <a:prstGeom prst="rect">
            <a:avLst/>
          </a:prstGeom>
          <a:noFill/>
        </p:spPr>
      </p:pic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1997075" y="5129213"/>
            <a:ext cx="1055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Arial" charset="0"/>
              </a:rPr>
              <a:t>Sucrose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6700" y="990600"/>
            <a:ext cx="8610600" cy="1555750"/>
          </a:xfrm>
        </p:spPr>
        <p:txBody>
          <a:bodyPr/>
          <a:lstStyle/>
          <a:p>
            <a:r>
              <a:rPr lang="en-US"/>
              <a:t>Various types of molecules, including non-sugars, taste sweet because they bind to “sweet” receptors on the tongue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C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" y="76200"/>
            <a:ext cx="8610600" cy="503238"/>
          </a:xfrm>
        </p:spPr>
        <p:txBody>
          <a:bodyPr>
            <a:normAutofit fontScale="90000"/>
          </a:bodyPr>
          <a:lstStyle/>
          <a:p>
            <a:pPr marL="687388" indent="-687388"/>
            <a:r>
              <a:rPr lang="en-US"/>
              <a:t>3.6  Connection: How sweet is sweet?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81000" y="6126163"/>
            <a:ext cx="1219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>
                <a:latin typeface="Times New Roman" pitchFamily="18" charset="0"/>
              </a:rPr>
              <a:t>Table 3.6</a:t>
            </a:r>
          </a:p>
        </p:txBody>
      </p:sp>
      <p:pic>
        <p:nvPicPr>
          <p:cNvPr id="31752" name="Picture 8" descr="03-06T-SweetnessScale.gif                                      00000018&#10;CRMT4eCIPL1-6                  B9463A63:"/>
          <p:cNvPicPr>
            <a:picLocks noChangeAspect="1" noChangeArrowheads="1"/>
          </p:cNvPicPr>
          <p:nvPr/>
        </p:nvPicPr>
        <p:blipFill>
          <a:blip r:embed="rId2" cstate="print"/>
          <a:srcRect b="8333"/>
          <a:stretch>
            <a:fillRect/>
          </a:stretch>
        </p:blipFill>
        <p:spPr bwMode="auto">
          <a:xfrm>
            <a:off x="1787525" y="3124200"/>
            <a:ext cx="5567363" cy="3252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6700" y="990600"/>
            <a:ext cx="8610600" cy="1555750"/>
          </a:xfrm>
        </p:spPr>
        <p:txBody>
          <a:bodyPr/>
          <a:lstStyle/>
          <a:p>
            <a:r>
              <a:rPr lang="en-US"/>
              <a:t>These large molecules are polymers of hundreds or thousands of monosaccharides linked by dehydration synthesis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C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76536"/>
          </a:xfrm>
        </p:spPr>
        <p:txBody>
          <a:bodyPr>
            <a:noAutofit/>
          </a:bodyPr>
          <a:lstStyle/>
          <a:p>
            <a:pPr marL="687388" indent="-687388"/>
            <a:r>
              <a:rPr lang="en-US" sz="3600" dirty="0" smtClean="0"/>
              <a:t>Polysaccharides </a:t>
            </a:r>
            <a:r>
              <a:rPr lang="en-US" sz="3600" dirty="0"/>
              <a:t>are long chains of sugar units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"/>
            <a:ext cx="8610600" cy="1098550"/>
          </a:xfrm>
        </p:spPr>
        <p:txBody>
          <a:bodyPr/>
          <a:lstStyle/>
          <a:p>
            <a:r>
              <a:rPr lang="en-US"/>
              <a:t>Starch and glycogen are polysaccharides that store sugar for later use </a:t>
            </a:r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304800" y="1295400"/>
            <a:ext cx="853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45000"/>
              </a:spcBef>
              <a:spcAft>
                <a:spcPct val="20000"/>
              </a:spcAft>
              <a:buClr>
                <a:srgbClr val="990000"/>
              </a:buClr>
              <a:buFontTx/>
              <a:buChar char="•"/>
            </a:pPr>
            <a:r>
              <a:rPr lang="en-US" sz="3000">
                <a:latin typeface="Georgia" charset="0"/>
              </a:rPr>
              <a:t>Cellulose is a polysaccharide in plant cell walls</a:t>
            </a:r>
          </a:p>
        </p:txBody>
      </p:sp>
      <p:pic>
        <p:nvPicPr>
          <p:cNvPr id="9247" name="Picture 31" descr="03-07-Polysaccharides-NL.jpg                                   00000018&#10;CRMT4eCIPL1-6                  B9463A63:"/>
          <p:cNvPicPr>
            <a:picLocks noChangeAspect="1" noChangeArrowheads="1"/>
          </p:cNvPicPr>
          <p:nvPr/>
        </p:nvPicPr>
        <p:blipFill>
          <a:blip r:embed="rId2" cstate="print"/>
          <a:srcRect b="5289"/>
          <a:stretch>
            <a:fillRect/>
          </a:stretch>
        </p:blipFill>
        <p:spPr bwMode="auto">
          <a:xfrm>
            <a:off x="381000" y="2179638"/>
            <a:ext cx="8458200" cy="4167187"/>
          </a:xfrm>
          <a:prstGeom prst="rect">
            <a:avLst/>
          </a:prstGeom>
          <a:noFill/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04800" y="61722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latin typeface="Times New Roman" pitchFamily="18" charset="0"/>
              </a:rPr>
              <a:t>Figure 3.7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3810000" y="2286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latin typeface="Arial" charset="0"/>
              </a:rPr>
              <a:t>Starch granules in potato tuber cells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5715000" y="2286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Arial" charset="0"/>
              </a:rPr>
              <a:t>Glucose</a:t>
            </a:r>
            <a:br>
              <a:rPr lang="en-US" sz="1200" b="1">
                <a:latin typeface="Arial" charset="0"/>
              </a:rPr>
            </a:br>
            <a:r>
              <a:rPr lang="en-US" sz="1200" b="1">
                <a:latin typeface="Arial" charset="0"/>
              </a:rPr>
              <a:t>monomer</a:t>
            </a:r>
          </a:p>
        </p:txBody>
      </p:sp>
      <p:sp>
        <p:nvSpPr>
          <p:cNvPr id="9249" name="AutoShape 33"/>
          <p:cNvSpPr>
            <a:spLocks/>
          </p:cNvSpPr>
          <p:nvPr/>
        </p:nvSpPr>
        <p:spPr bwMode="auto">
          <a:xfrm rot="5400000">
            <a:off x="6286500" y="2552700"/>
            <a:ext cx="152400" cy="533400"/>
          </a:xfrm>
          <a:prstGeom prst="leftBrace">
            <a:avLst>
              <a:gd name="adj1" fmla="val 2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9250" name="Line 34"/>
          <p:cNvSpPr>
            <a:spLocks noChangeShapeType="1"/>
          </p:cNvSpPr>
          <p:nvPr/>
        </p:nvSpPr>
        <p:spPr bwMode="auto">
          <a:xfrm flipV="1">
            <a:off x="3429000" y="2438400"/>
            <a:ext cx="457200" cy="1524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9251" name="Line 35"/>
          <p:cNvSpPr>
            <a:spLocks noChangeShapeType="1"/>
          </p:cNvSpPr>
          <p:nvPr/>
        </p:nvSpPr>
        <p:spPr bwMode="auto">
          <a:xfrm flipV="1">
            <a:off x="3352800" y="2438400"/>
            <a:ext cx="533400" cy="4572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7391400" y="22860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Arial" charset="0"/>
              </a:rPr>
              <a:t>STARCH</a:t>
            </a:r>
          </a:p>
        </p:txBody>
      </p:sp>
      <p:sp>
        <p:nvSpPr>
          <p:cNvPr id="9256" name="Text Box 40"/>
          <p:cNvSpPr txBox="1">
            <a:spLocks noChangeArrowheads="1"/>
          </p:cNvSpPr>
          <p:nvPr/>
        </p:nvSpPr>
        <p:spPr bwMode="auto">
          <a:xfrm>
            <a:off x="7391400" y="36576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Arial" charset="0"/>
              </a:rPr>
              <a:t>GLYCOGEN</a:t>
            </a:r>
          </a:p>
        </p:txBody>
      </p:sp>
      <p:sp>
        <p:nvSpPr>
          <p:cNvPr id="9257" name="Text Box 41"/>
          <p:cNvSpPr txBox="1">
            <a:spLocks noChangeArrowheads="1"/>
          </p:cNvSpPr>
          <p:nvPr/>
        </p:nvSpPr>
        <p:spPr bwMode="auto">
          <a:xfrm>
            <a:off x="7391400" y="5029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Arial" charset="0"/>
              </a:rPr>
              <a:t>CELLULOSE</a:t>
            </a:r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3886200" y="3581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latin typeface="Arial" charset="0"/>
              </a:rPr>
              <a:t>Glycogen granules in muscle tissue</a:t>
            </a:r>
          </a:p>
        </p:txBody>
      </p:sp>
      <p:sp>
        <p:nvSpPr>
          <p:cNvPr id="9259" name="Line 43"/>
          <p:cNvSpPr>
            <a:spLocks noChangeShapeType="1"/>
          </p:cNvSpPr>
          <p:nvPr/>
        </p:nvSpPr>
        <p:spPr bwMode="auto">
          <a:xfrm flipV="1">
            <a:off x="3276600" y="3733800"/>
            <a:ext cx="685800" cy="3048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9260" name="Text Box 44"/>
          <p:cNvSpPr txBox="1">
            <a:spLocks noChangeArrowheads="1"/>
          </p:cNvSpPr>
          <p:nvPr/>
        </p:nvSpPr>
        <p:spPr bwMode="auto">
          <a:xfrm>
            <a:off x="3048000" y="4911725"/>
            <a:ext cx="16002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Cellulose fibrils in</a:t>
            </a:r>
            <a:br>
              <a:rPr lang="en-US" sz="1200" b="1">
                <a:latin typeface="Arial" charset="0"/>
              </a:rPr>
            </a:br>
            <a:r>
              <a:rPr lang="en-US" sz="1200" b="1">
                <a:latin typeface="Arial" charset="0"/>
              </a:rPr>
              <a:t>a plant cell wall</a:t>
            </a:r>
          </a:p>
        </p:txBody>
      </p:sp>
      <p:sp>
        <p:nvSpPr>
          <p:cNvPr id="9261" name="Text Box 45"/>
          <p:cNvSpPr txBox="1">
            <a:spLocks noChangeArrowheads="1"/>
          </p:cNvSpPr>
          <p:nvPr/>
        </p:nvSpPr>
        <p:spPr bwMode="auto">
          <a:xfrm>
            <a:off x="3048000" y="53340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1">
                <a:latin typeface="Arial" charset="0"/>
              </a:rPr>
              <a:t>Cellulose</a:t>
            </a:r>
            <a:br>
              <a:rPr lang="en-US" sz="1000" b="1">
                <a:latin typeface="Arial" charset="0"/>
              </a:rPr>
            </a:br>
            <a:r>
              <a:rPr lang="en-US" sz="1000" b="1">
                <a:latin typeface="Arial" charset="0"/>
              </a:rPr>
              <a:t>molecules</a:t>
            </a:r>
          </a:p>
        </p:txBody>
      </p:sp>
      <p:sp>
        <p:nvSpPr>
          <p:cNvPr id="9262" name="Line 46"/>
          <p:cNvSpPr>
            <a:spLocks noChangeShapeType="1"/>
          </p:cNvSpPr>
          <p:nvPr/>
        </p:nvSpPr>
        <p:spPr bwMode="auto">
          <a:xfrm flipV="1">
            <a:off x="3429000" y="57150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9263" name="Line 47"/>
          <p:cNvSpPr>
            <a:spLocks noChangeShapeType="1"/>
          </p:cNvSpPr>
          <p:nvPr/>
        </p:nvSpPr>
        <p:spPr bwMode="auto">
          <a:xfrm flipH="1" flipV="1">
            <a:off x="3429000" y="5715000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9264" name="Line 48"/>
          <p:cNvSpPr>
            <a:spLocks noChangeShapeType="1"/>
          </p:cNvSpPr>
          <p:nvPr/>
        </p:nvSpPr>
        <p:spPr bwMode="auto">
          <a:xfrm flipV="1">
            <a:off x="3276600" y="3733800"/>
            <a:ext cx="685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9265" name="Line 49"/>
          <p:cNvSpPr>
            <a:spLocks noChangeShapeType="1"/>
          </p:cNvSpPr>
          <p:nvPr/>
        </p:nvSpPr>
        <p:spPr bwMode="auto">
          <a:xfrm flipV="1">
            <a:off x="3429000" y="2438400"/>
            <a:ext cx="457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9266" name="Line 50"/>
          <p:cNvSpPr>
            <a:spLocks noChangeShapeType="1"/>
          </p:cNvSpPr>
          <p:nvPr/>
        </p:nvSpPr>
        <p:spPr bwMode="auto">
          <a:xfrm flipV="1">
            <a:off x="3352800" y="2438400"/>
            <a:ext cx="533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6700" y="1371600"/>
            <a:ext cx="8610600" cy="3362325"/>
          </a:xfrm>
        </p:spPr>
        <p:txBody>
          <a:bodyPr/>
          <a:lstStyle/>
          <a:p>
            <a:r>
              <a:rPr lang="en-US" dirty="0"/>
              <a:t>These compounds are composed largely of carbon and hydrogen</a:t>
            </a:r>
          </a:p>
          <a:p>
            <a:pPr lvl="1"/>
            <a:r>
              <a:rPr lang="en-US" dirty="0"/>
              <a:t>They are not true polymers</a:t>
            </a:r>
          </a:p>
          <a:p>
            <a:pPr lvl="1"/>
            <a:r>
              <a:rPr lang="en-US" dirty="0"/>
              <a:t>They are grouped together </a:t>
            </a:r>
            <a:br>
              <a:rPr lang="en-US" dirty="0"/>
            </a:br>
            <a:r>
              <a:rPr lang="en-US" dirty="0"/>
              <a:t>because they do not mix </a:t>
            </a:r>
            <a:br>
              <a:rPr lang="en-US" dirty="0"/>
            </a:br>
            <a:r>
              <a:rPr lang="en-US" dirty="0"/>
              <a:t>with water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id-ID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" y="76200"/>
            <a:ext cx="8610600" cy="914400"/>
          </a:xfrm>
        </p:spPr>
        <p:txBody>
          <a:bodyPr>
            <a:normAutofit fontScale="90000"/>
          </a:bodyPr>
          <a:lstStyle/>
          <a:p>
            <a:pPr marL="687388" indent="-687388"/>
            <a:r>
              <a:rPr lang="en-US" dirty="0" smtClean="0"/>
              <a:t>Lipids </a:t>
            </a:r>
            <a:r>
              <a:rPr lang="en-US" dirty="0"/>
              <a:t>include fats, which are mostly energy-storage molecules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953000" y="6126163"/>
            <a:ext cx="1219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>
                <a:latin typeface="Times New Roman" pitchFamily="18" charset="0"/>
              </a:rPr>
              <a:t>Figure 3.8A</a:t>
            </a:r>
          </a:p>
        </p:txBody>
      </p:sp>
      <p:pic>
        <p:nvPicPr>
          <p:cNvPr id="33799" name="Picture 7" descr="03-08A-WaterOnFeathers.jpg                                     00000018&#10;CRMT4eCIPL1-6                  B9463A63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6200" y="2667000"/>
            <a:ext cx="2454275" cy="3681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39713"/>
            <a:ext cx="8610600" cy="1098550"/>
          </a:xfrm>
        </p:spPr>
        <p:txBody>
          <a:bodyPr/>
          <a:lstStyle/>
          <a:p>
            <a:r>
              <a:rPr lang="en-US"/>
              <a:t>Fats are lipids whose main function is energy storage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04800" y="1306513"/>
            <a:ext cx="8534400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lvl="1" indent="-285750" eaLnBrk="1" hangingPunct="1">
              <a:spcBef>
                <a:spcPct val="45000"/>
              </a:spcBef>
              <a:spcAft>
                <a:spcPct val="20000"/>
              </a:spcAft>
              <a:buClr>
                <a:srgbClr val="990000"/>
              </a:buClr>
              <a:buFontTx/>
              <a:buChar char="–"/>
            </a:pPr>
            <a:r>
              <a:rPr lang="en-US" sz="2800">
                <a:latin typeface="Georgia" charset="0"/>
              </a:rPr>
              <a:t>They are also called triglycerides</a:t>
            </a:r>
          </a:p>
          <a:p>
            <a:pPr marL="342900" indent="-342900" eaLnBrk="1" hangingPunct="1">
              <a:spcBef>
                <a:spcPct val="45000"/>
              </a:spcBef>
              <a:spcAft>
                <a:spcPct val="20000"/>
              </a:spcAft>
              <a:buClr>
                <a:srgbClr val="990000"/>
              </a:buClr>
              <a:buFontTx/>
              <a:buChar char="•"/>
            </a:pPr>
            <a:r>
              <a:rPr lang="en-US" sz="3000">
                <a:latin typeface="Georgia" charset="0"/>
              </a:rPr>
              <a:t>A triglyceride molecule consists of one glycerol molecule linked to three fatty acids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762000" y="60960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latin typeface="Times New Roman" pitchFamily="18" charset="0"/>
              </a:rPr>
              <a:t>Figure 3.8B</a:t>
            </a:r>
          </a:p>
        </p:txBody>
      </p:sp>
      <p:pic>
        <p:nvPicPr>
          <p:cNvPr id="34839" name="Picture 23" descr="03-08B-GlycerolFattyAcid-NL.gif                                00000018&#10;CRMT4eCIPL1-6                  B9463A63:"/>
          <p:cNvPicPr>
            <a:picLocks noChangeAspect="1" noChangeArrowheads="1"/>
          </p:cNvPicPr>
          <p:nvPr/>
        </p:nvPicPr>
        <p:blipFill>
          <a:blip r:embed="rId2" cstate="print"/>
          <a:srcRect b="15257"/>
          <a:stretch>
            <a:fillRect/>
          </a:stretch>
        </p:blipFill>
        <p:spPr bwMode="auto">
          <a:xfrm>
            <a:off x="679450" y="3886200"/>
            <a:ext cx="7783513" cy="2019300"/>
          </a:xfrm>
          <a:prstGeom prst="rect">
            <a:avLst/>
          </a:prstGeom>
          <a:noFill/>
        </p:spPr>
      </p:pic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4419600" y="4648200"/>
            <a:ext cx="16002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latin typeface="Arial" charset="0"/>
              </a:rPr>
              <a:t>Fatty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"/>
            <a:ext cx="8610600" cy="1098550"/>
          </a:xfrm>
        </p:spPr>
        <p:txBody>
          <a:bodyPr/>
          <a:lstStyle/>
          <a:p>
            <a:r>
              <a:rPr lang="en-US"/>
              <a:t>The fatty acids of unsaturated fats (plant oils) contain double bonds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04800" y="1219200"/>
            <a:ext cx="85344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lvl="1" indent="-285750" eaLnBrk="1" hangingPunct="1">
              <a:spcBef>
                <a:spcPct val="45000"/>
              </a:spcBef>
              <a:spcAft>
                <a:spcPct val="20000"/>
              </a:spcAft>
              <a:buClr>
                <a:srgbClr val="990000"/>
              </a:buClr>
              <a:buFontTx/>
              <a:buChar char="–"/>
            </a:pPr>
            <a:r>
              <a:rPr lang="en-US" sz="2800">
                <a:latin typeface="Georgia" charset="0"/>
              </a:rPr>
              <a:t>These prevent them from solidifying at room temperature </a:t>
            </a:r>
          </a:p>
          <a:p>
            <a:pPr marL="342900" indent="-342900" eaLnBrk="1" hangingPunct="1">
              <a:spcBef>
                <a:spcPct val="45000"/>
              </a:spcBef>
              <a:spcAft>
                <a:spcPct val="20000"/>
              </a:spcAft>
              <a:buClr>
                <a:srgbClr val="990000"/>
              </a:buClr>
              <a:buFontTx/>
              <a:buChar char="•"/>
            </a:pPr>
            <a:r>
              <a:rPr lang="en-US" sz="3000">
                <a:latin typeface="Georgia" charset="0"/>
              </a:rPr>
              <a:t>Saturated fats (lard) lack double bonds</a:t>
            </a:r>
          </a:p>
          <a:p>
            <a:pPr marL="742950" lvl="1" indent="-285750" eaLnBrk="1" hangingPunct="1">
              <a:spcBef>
                <a:spcPct val="45000"/>
              </a:spcBef>
              <a:spcAft>
                <a:spcPct val="20000"/>
              </a:spcAft>
              <a:buClr>
                <a:srgbClr val="990000"/>
              </a:buClr>
              <a:buFontTx/>
              <a:buChar char="–"/>
            </a:pPr>
            <a:r>
              <a:rPr lang="en-US" sz="2800">
                <a:latin typeface="Georgia" charset="0"/>
              </a:rPr>
              <a:t>They are solid at room temperature</a:t>
            </a:r>
          </a:p>
        </p:txBody>
      </p:sp>
      <p:pic>
        <p:nvPicPr>
          <p:cNvPr id="35847" name="Picture 7" descr="03-08C-FatMolecule-L.gif                                       00000018&#10;CRMT4eCIPL1-6                  B9463A63:"/>
          <p:cNvPicPr>
            <a:picLocks noChangeAspect="1" noChangeArrowheads="1"/>
          </p:cNvPicPr>
          <p:nvPr/>
        </p:nvPicPr>
        <p:blipFill>
          <a:blip r:embed="rId2" cstate="print"/>
          <a:srcRect b="7745"/>
          <a:stretch>
            <a:fillRect/>
          </a:stretch>
        </p:blipFill>
        <p:spPr bwMode="auto">
          <a:xfrm>
            <a:off x="1295400" y="3886200"/>
            <a:ext cx="7173913" cy="2514600"/>
          </a:xfrm>
          <a:prstGeom prst="rect">
            <a:avLst/>
          </a:prstGeom>
          <a:noFill/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295400" y="6202363"/>
            <a:ext cx="1219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latin typeface="Times New Roman" pitchFamily="18" charset="0"/>
              </a:rPr>
              <a:t>Figure 3.8C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biologi.budisma.net/wp-content/uploads/2015/02/molekul-glukosa-400x3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7846"/>
            <a:ext cx="8429684" cy="661730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Kimia Kehidupan</a:t>
            </a:r>
            <a:endParaRPr lang="id-ID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Pertemuan 2</a:t>
            </a:r>
            <a:endParaRPr lang="id-ID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6700" y="1371600"/>
            <a:ext cx="8610600" cy="3524250"/>
          </a:xfrm>
        </p:spPr>
        <p:txBody>
          <a:bodyPr/>
          <a:lstStyle/>
          <a:p>
            <a:r>
              <a:rPr lang="en-US"/>
              <a:t>Phospholipids are a major component of cell membranes</a:t>
            </a:r>
          </a:p>
          <a:p>
            <a:r>
              <a:rPr lang="en-US"/>
              <a:t>Waxes form waterproof coatings</a:t>
            </a:r>
          </a:p>
          <a:p>
            <a:r>
              <a:rPr lang="en-US"/>
              <a:t>Steroids </a:t>
            </a:r>
            <a:br>
              <a:rPr lang="en-US"/>
            </a:br>
            <a:r>
              <a:rPr lang="en-US"/>
              <a:t>are often </a:t>
            </a:r>
            <a:br>
              <a:rPr lang="en-US"/>
            </a:br>
            <a:r>
              <a:rPr lang="en-US"/>
              <a:t>hormones 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id-ID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" y="76200"/>
            <a:ext cx="8610600" cy="914400"/>
          </a:xfrm>
        </p:spPr>
        <p:txBody>
          <a:bodyPr>
            <a:normAutofit fontScale="90000"/>
          </a:bodyPr>
          <a:lstStyle/>
          <a:p>
            <a:pPr marL="687388" indent="-687388"/>
            <a:r>
              <a:rPr lang="en-US" dirty="0" smtClean="0"/>
              <a:t>Phospholipids</a:t>
            </a:r>
            <a:r>
              <a:rPr lang="en-US" dirty="0"/>
              <a:t>, waxes, and steroids are lipids with a variety of functions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752600" y="6126163"/>
            <a:ext cx="1219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>
                <a:latin typeface="Times New Roman" pitchFamily="18" charset="0"/>
              </a:rPr>
              <a:t>Figure 3.9</a:t>
            </a:r>
          </a:p>
        </p:txBody>
      </p:sp>
      <p:pic>
        <p:nvPicPr>
          <p:cNvPr id="36871" name="Picture 7" descr="03-09-Cholesterol-L.gif                                        00000018&#10;CRMT4eCIPL1-6                  B9463A63:"/>
          <p:cNvPicPr>
            <a:picLocks noChangeAspect="1" noChangeArrowheads="1"/>
          </p:cNvPicPr>
          <p:nvPr/>
        </p:nvPicPr>
        <p:blipFill>
          <a:blip r:embed="rId2" cstate="print"/>
          <a:srcRect b="5637"/>
          <a:stretch>
            <a:fillRect/>
          </a:stretch>
        </p:blipFill>
        <p:spPr bwMode="auto">
          <a:xfrm>
            <a:off x="3352800" y="3800475"/>
            <a:ext cx="5491163" cy="2517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6700" y="1371600"/>
            <a:ext cx="8610600" cy="2768600"/>
          </a:xfrm>
        </p:spPr>
        <p:txBody>
          <a:bodyPr/>
          <a:lstStyle/>
          <a:p>
            <a:r>
              <a:rPr lang="en-US"/>
              <a:t>Anabolic steroids are usually synthetic variants of testosterone</a:t>
            </a:r>
          </a:p>
          <a:p>
            <a:r>
              <a:rPr lang="en-US"/>
              <a:t>Use of these substances </a:t>
            </a:r>
            <a:br>
              <a:rPr lang="en-US"/>
            </a:br>
            <a:r>
              <a:rPr lang="en-US"/>
              <a:t>can cause serious health </a:t>
            </a:r>
            <a:br>
              <a:rPr lang="en-US"/>
            </a:br>
            <a:r>
              <a:rPr lang="en-US"/>
              <a:t>problems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id-ID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" y="76200"/>
            <a:ext cx="8610600" cy="914400"/>
          </a:xfrm>
        </p:spPr>
        <p:txBody>
          <a:bodyPr>
            <a:normAutofit fontScale="90000"/>
          </a:bodyPr>
          <a:lstStyle/>
          <a:p>
            <a:pPr marL="863600" indent="-863600"/>
            <a:r>
              <a:rPr lang="en-US" dirty="0" smtClean="0"/>
              <a:t>Connection</a:t>
            </a:r>
            <a:r>
              <a:rPr lang="en-US" dirty="0"/>
              <a:t>: Anabolic steroids and related substances pose health risks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191000" y="6126163"/>
            <a:ext cx="1219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>
                <a:latin typeface="Times New Roman" pitchFamily="18" charset="0"/>
              </a:rPr>
              <a:t>Figure 3.10</a:t>
            </a:r>
          </a:p>
        </p:txBody>
      </p:sp>
      <p:pic>
        <p:nvPicPr>
          <p:cNvPr id="37895" name="Picture 7" descr="03-10-BodyBuilder.jpg                                          00000018&#10;CRMT4eCIPL1-6                  B9463A63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895600"/>
            <a:ext cx="3222625" cy="3452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6700" y="1600200"/>
            <a:ext cx="8610600" cy="481647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/>
              <a:t>Proteins are involved in 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/>
              <a:t>cellular structure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/>
              <a:t>movement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/>
              <a:t>defense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/>
              <a:t>transport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/>
              <a:t>communication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/>
              <a:t>Mammalian hair is composed of structural proteins 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/>
              <a:t>Enzymes regulate chemical reactions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id-ID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28600" y="76200"/>
            <a:ext cx="8686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87388" indent="-687388" eaLnBrk="1" hangingPunct="1">
              <a:lnSpc>
                <a:spcPct val="90000"/>
              </a:lnSpc>
            </a:pPr>
            <a:r>
              <a:rPr lang="en-US" sz="3000">
                <a:solidFill>
                  <a:srgbClr val="990000"/>
                </a:solidFill>
                <a:latin typeface="Times New Roman" pitchFamily="18" charset="0"/>
              </a:rPr>
              <a:t>PROTEINS</a:t>
            </a: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304800" y="533400"/>
            <a:ext cx="85344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28600" y="5334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8838" indent="-858838" eaLnBrk="1" hangingPunct="1">
              <a:lnSpc>
                <a:spcPct val="90000"/>
              </a:lnSpc>
            </a:pPr>
            <a:r>
              <a:rPr lang="en-US" sz="3000" dirty="0">
                <a:solidFill>
                  <a:srgbClr val="990000"/>
                </a:solidFill>
                <a:latin typeface="Times New Roman" pitchFamily="18" charset="0"/>
              </a:rPr>
              <a:t>3.11  Proteins are essential to the structures and activities of life</a:t>
            </a:r>
          </a:p>
        </p:txBody>
      </p:sp>
      <p:pic>
        <p:nvPicPr>
          <p:cNvPr id="27657" name="Picture 9" descr="03-11-StructuralProteinHair.jpg                                00000018&#10;CRMT4eCIPL1-6                  B9463A63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5438" y="1700213"/>
            <a:ext cx="3433762" cy="2338387"/>
          </a:xfrm>
          <a:prstGeom prst="rect">
            <a:avLst/>
          </a:prstGeom>
          <a:noFill/>
        </p:spPr>
      </p:pic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7772400" y="41148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0">
                <a:latin typeface="Times New Roman" pitchFamily="18" charset="0"/>
              </a:rPr>
              <a:t>Figure 3.11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 bldLvl="2" autoUpdateAnimBg="0"/>
      <p:bldP spid="2765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6700" y="1295400"/>
            <a:ext cx="8610600" cy="2230438"/>
          </a:xfrm>
        </p:spPr>
        <p:txBody>
          <a:bodyPr/>
          <a:lstStyle/>
          <a:p>
            <a:r>
              <a:rPr lang="en-US"/>
              <a:t>Proteins are the most structurally and functionally diverse of life’s molecules</a:t>
            </a:r>
          </a:p>
          <a:p>
            <a:pPr lvl="1"/>
            <a:r>
              <a:rPr lang="en-US"/>
              <a:t>Their diversity is based on different arrangements of amino acids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id-ID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" y="76200"/>
            <a:ext cx="8610600" cy="914400"/>
          </a:xfrm>
        </p:spPr>
        <p:txBody>
          <a:bodyPr>
            <a:normAutofit fontScale="90000"/>
          </a:bodyPr>
          <a:lstStyle/>
          <a:p>
            <a:pPr marL="858838" indent="-858838"/>
            <a:r>
              <a:rPr lang="en-US" dirty="0" smtClean="0"/>
              <a:t>Proteins </a:t>
            </a:r>
            <a:r>
              <a:rPr lang="en-US" dirty="0"/>
              <a:t>are made from just 20 kinds of amino acids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534400" cy="641350"/>
          </a:xfrm>
        </p:spPr>
        <p:txBody>
          <a:bodyPr/>
          <a:lstStyle/>
          <a:p>
            <a:r>
              <a:rPr lang="en-US"/>
              <a:t>Each amino acid contains: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04800" y="990600"/>
            <a:ext cx="85344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lvl="1" indent="-285750" eaLnBrk="1" hangingPunct="1">
              <a:spcBef>
                <a:spcPct val="45000"/>
              </a:spcBef>
              <a:spcAft>
                <a:spcPct val="20000"/>
              </a:spcAft>
              <a:buClr>
                <a:srgbClr val="990000"/>
              </a:buClr>
              <a:buFontTx/>
              <a:buChar char="–"/>
            </a:pPr>
            <a:r>
              <a:rPr lang="en-US" sz="2800" b="0">
                <a:latin typeface="Georgia" charset="0"/>
              </a:rPr>
              <a:t>an amino group	</a:t>
            </a:r>
          </a:p>
          <a:p>
            <a:pPr marL="742950" lvl="1" indent="-285750" eaLnBrk="1" hangingPunct="1">
              <a:spcBef>
                <a:spcPct val="45000"/>
              </a:spcBef>
              <a:spcAft>
                <a:spcPct val="20000"/>
              </a:spcAft>
              <a:buClr>
                <a:srgbClr val="990000"/>
              </a:buClr>
              <a:buFontTx/>
              <a:buChar char="–"/>
            </a:pPr>
            <a:r>
              <a:rPr lang="en-US" sz="2800" b="0">
                <a:latin typeface="Georgia" charset="0"/>
              </a:rPr>
              <a:t>a carboxyl group </a:t>
            </a:r>
          </a:p>
          <a:p>
            <a:pPr marL="742950" lvl="1" indent="-285750" eaLnBrk="1" hangingPunct="1">
              <a:spcBef>
                <a:spcPct val="45000"/>
              </a:spcBef>
              <a:spcAft>
                <a:spcPct val="20000"/>
              </a:spcAft>
              <a:buClr>
                <a:srgbClr val="990000"/>
              </a:buClr>
              <a:buFontTx/>
              <a:buChar char="–"/>
            </a:pPr>
            <a:r>
              <a:rPr lang="en-US" sz="2800" b="0">
                <a:latin typeface="Georgia" charset="0"/>
              </a:rPr>
              <a:t>an R group, which distinguishes each of the 20 different amino acids 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048000" y="5943600"/>
            <a:ext cx="914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Amino</a:t>
            </a:r>
            <a:br>
              <a:rPr lang="en-US" sz="1400">
                <a:latin typeface="Arial" charset="0"/>
              </a:rPr>
            </a:br>
            <a:r>
              <a:rPr lang="en-US" sz="1400">
                <a:latin typeface="Arial" charset="0"/>
              </a:rPr>
              <a:t>group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876800" y="5943600"/>
            <a:ext cx="1752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Carboxyl (acid)</a:t>
            </a:r>
            <a:br>
              <a:rPr lang="en-US" sz="1400">
                <a:latin typeface="Arial" charset="0"/>
              </a:rPr>
            </a:br>
            <a:r>
              <a:rPr lang="en-US" sz="1400">
                <a:latin typeface="Arial" charset="0"/>
              </a:rPr>
              <a:t>group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219200" y="6202363"/>
            <a:ext cx="1219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0">
                <a:latin typeface="Times New Roman" pitchFamily="18" charset="0"/>
              </a:rPr>
              <a:t>Figure 3.12A</a:t>
            </a:r>
          </a:p>
        </p:txBody>
      </p:sp>
      <p:pic>
        <p:nvPicPr>
          <p:cNvPr id="8200" name="Picture 8" descr="03-12A-AminoAcidStructur-NL.gif                                00000018&#10;CRMT4eCIPL1-6                  B9463A63:"/>
          <p:cNvPicPr>
            <a:picLocks noChangeAspect="1" noChangeArrowheads="1"/>
          </p:cNvPicPr>
          <p:nvPr/>
        </p:nvPicPr>
        <p:blipFill>
          <a:blip r:embed="rId2" cstate="print"/>
          <a:srcRect b="23074"/>
          <a:stretch>
            <a:fillRect/>
          </a:stretch>
        </p:blipFill>
        <p:spPr bwMode="auto">
          <a:xfrm>
            <a:off x="2895600" y="3890963"/>
            <a:ext cx="3276600" cy="1974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4" name="Picture 8" descr="03-12B-AminoAcidExamples-NL.gif                                00000018&#10;CRMT4eCIPL1-6                  B9463A63:"/>
          <p:cNvPicPr>
            <a:picLocks noChangeAspect="1" noChangeArrowheads="1"/>
          </p:cNvPicPr>
          <p:nvPr/>
        </p:nvPicPr>
        <p:blipFill>
          <a:blip r:embed="rId2" cstate="print"/>
          <a:srcRect b="5074"/>
          <a:stretch>
            <a:fillRect/>
          </a:stretch>
        </p:blipFill>
        <p:spPr bwMode="auto">
          <a:xfrm>
            <a:off x="984250" y="1752600"/>
            <a:ext cx="7173913" cy="4187825"/>
          </a:xfrm>
          <a:prstGeom prst="rect">
            <a:avLst/>
          </a:prstGeom>
          <a:noFill/>
        </p:spPr>
      </p:pic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534400" cy="641350"/>
          </a:xfrm>
        </p:spPr>
        <p:txBody>
          <a:bodyPr/>
          <a:lstStyle/>
          <a:p>
            <a:r>
              <a:rPr lang="en-US"/>
              <a:t>Each amino acid has specific properties 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524000" y="4645025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Leucine (Leu)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990600" y="60960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Figure 3.12B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3810000" y="4645025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Serine (Ser)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6248400" y="4645025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Cysteine (Cys)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1371600" y="5407025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HYDROPHOBIC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4953000" y="5407025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HYDROPHILIC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6700" y="914400"/>
            <a:ext cx="8610600" cy="2311400"/>
          </a:xfrm>
        </p:spPr>
        <p:txBody>
          <a:bodyPr/>
          <a:lstStyle/>
          <a:p>
            <a:r>
              <a:rPr lang="en-US"/>
              <a:t>Cells link amino acids together by dehydration synthesis </a:t>
            </a:r>
          </a:p>
          <a:p>
            <a:r>
              <a:rPr lang="en-US"/>
              <a:t>The bonds between amino acid monomers are called peptide bonds 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id-ID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" y="76200"/>
            <a:ext cx="8610600" cy="503238"/>
          </a:xfrm>
        </p:spPr>
        <p:txBody>
          <a:bodyPr>
            <a:noAutofit/>
          </a:bodyPr>
          <a:lstStyle/>
          <a:p>
            <a:pPr marL="858838" indent="-858838"/>
            <a:r>
              <a:rPr lang="en-US" sz="3600" dirty="0" smtClean="0"/>
              <a:t>Amino </a:t>
            </a:r>
            <a:r>
              <a:rPr lang="en-US" sz="3600" dirty="0"/>
              <a:t>acids can be linked by peptide bonds</a:t>
            </a:r>
          </a:p>
        </p:txBody>
      </p:sp>
      <p:pic>
        <p:nvPicPr>
          <p:cNvPr id="40965" name="Picture 5" descr="03-13-PeptideBondForming-NL.gif                                00000018&#10;CRMT4eCIPL1-6                  B9463A63:"/>
          <p:cNvPicPr>
            <a:picLocks noChangeAspect="1" noChangeArrowheads="1"/>
          </p:cNvPicPr>
          <p:nvPr/>
        </p:nvPicPr>
        <p:blipFill>
          <a:blip r:embed="rId2" cstate="print"/>
          <a:srcRect b="15863"/>
          <a:stretch>
            <a:fillRect/>
          </a:stretch>
        </p:blipFill>
        <p:spPr bwMode="auto">
          <a:xfrm>
            <a:off x="457200" y="3962400"/>
            <a:ext cx="8382000" cy="1781175"/>
          </a:xfrm>
          <a:prstGeom prst="rect">
            <a:avLst/>
          </a:prstGeom>
          <a:noFill/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457200" y="5638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Amino acid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2362200" y="5638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Amino acid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6553200" y="5638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Dipeptide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4267200" y="4495800"/>
            <a:ext cx="1600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Dehydration</a:t>
            </a:r>
            <a:br>
              <a:rPr lang="en-US" sz="1400">
                <a:latin typeface="Arial" charset="0"/>
              </a:rPr>
            </a:br>
            <a:r>
              <a:rPr lang="en-US" sz="1400">
                <a:latin typeface="Arial" charset="0"/>
              </a:rPr>
              <a:t>synthesis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1295400" y="3733800"/>
            <a:ext cx="990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Carboxyl</a:t>
            </a:r>
            <a:br>
              <a:rPr lang="en-US" sz="1400">
                <a:latin typeface="Arial" charset="0"/>
              </a:rPr>
            </a:br>
            <a:r>
              <a:rPr lang="en-US" sz="1400">
                <a:latin typeface="Arial" charset="0"/>
              </a:rPr>
              <a:t>group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2209800" y="3733800"/>
            <a:ext cx="914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Amino</a:t>
            </a:r>
            <a:br>
              <a:rPr lang="en-US" sz="1400">
                <a:latin typeface="Arial" charset="0"/>
              </a:rPr>
            </a:br>
            <a:r>
              <a:rPr lang="en-US" sz="1400">
                <a:latin typeface="Arial" charset="0"/>
              </a:rPr>
              <a:t>group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6629400" y="3733800"/>
            <a:ext cx="1600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PEPTIDE</a:t>
            </a:r>
            <a:br>
              <a:rPr lang="en-US" sz="1400">
                <a:latin typeface="Arial" charset="0"/>
              </a:rPr>
            </a:br>
            <a:r>
              <a:rPr lang="en-US" sz="1400">
                <a:latin typeface="Arial" charset="0"/>
              </a:rPr>
              <a:t>BOND</a:t>
            </a:r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 flipV="1">
            <a:off x="1524000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>
            <a:off x="1524000" y="4343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>
            <a:off x="2133600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 flipV="1">
            <a:off x="2362200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40980" name="Line 20"/>
          <p:cNvSpPr>
            <a:spLocks noChangeShapeType="1"/>
          </p:cNvSpPr>
          <p:nvPr/>
        </p:nvSpPr>
        <p:spPr bwMode="auto">
          <a:xfrm>
            <a:off x="2362200" y="4343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>
            <a:off x="2895600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40982" name="Text Box 22"/>
          <p:cNvSpPr txBox="1">
            <a:spLocks noChangeArrowheads="1"/>
          </p:cNvSpPr>
          <p:nvPr/>
        </p:nvSpPr>
        <p:spPr bwMode="auto">
          <a:xfrm>
            <a:off x="457200" y="6126163"/>
            <a:ext cx="1219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Figure 3.13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6700" y="1143000"/>
            <a:ext cx="8610600" cy="2935288"/>
          </a:xfrm>
        </p:spPr>
        <p:txBody>
          <a:bodyPr/>
          <a:lstStyle/>
          <a:p>
            <a:r>
              <a:rPr lang="en-US"/>
              <a:t>A protein, such as lysozyme, consists of polypeptide chains folded into a unique shape</a:t>
            </a:r>
          </a:p>
          <a:p>
            <a:pPr lvl="1"/>
            <a:r>
              <a:rPr lang="en-US"/>
              <a:t>The shape determines the protein’s function </a:t>
            </a:r>
          </a:p>
          <a:p>
            <a:pPr lvl="1"/>
            <a:r>
              <a:rPr lang="en-US"/>
              <a:t>A protein loses its specific function when its polypeptides unravel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id-ID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" y="76200"/>
            <a:ext cx="8610600" cy="914400"/>
          </a:xfrm>
        </p:spPr>
        <p:txBody>
          <a:bodyPr>
            <a:normAutofit fontScale="90000"/>
          </a:bodyPr>
          <a:lstStyle/>
          <a:p>
            <a:pPr marL="858838" indent="-858838"/>
            <a:r>
              <a:rPr lang="en-US" dirty="0" smtClean="0"/>
              <a:t>Overview</a:t>
            </a:r>
            <a:r>
              <a:rPr lang="en-US" dirty="0"/>
              <a:t>: A protein’s specific shape determines its function</a:t>
            </a:r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381000" y="6126163"/>
            <a:ext cx="1219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0">
                <a:latin typeface="Times New Roman" pitchFamily="18" charset="0"/>
              </a:rPr>
              <a:t>Figure 3.14A</a:t>
            </a:r>
          </a:p>
        </p:txBody>
      </p:sp>
      <p:pic>
        <p:nvPicPr>
          <p:cNvPr id="42005" name="Picture 21" descr="03-14B-LysozymeSpaceFilling.gif                                00000018&#10;CRMT4eCIPL1-6                  B9463A63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386263"/>
            <a:ext cx="2590800" cy="1943100"/>
          </a:xfrm>
          <a:prstGeom prst="rect">
            <a:avLst/>
          </a:prstGeom>
          <a:noFill/>
        </p:spPr>
      </p:pic>
      <p:sp>
        <p:nvSpPr>
          <p:cNvPr id="42006" name="Text Box 22"/>
          <p:cNvSpPr txBox="1">
            <a:spLocks noChangeArrowheads="1"/>
          </p:cNvSpPr>
          <p:nvPr/>
        </p:nvSpPr>
        <p:spPr bwMode="auto">
          <a:xfrm>
            <a:off x="7543800" y="6126163"/>
            <a:ext cx="1219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Figure 3.14B</a:t>
            </a:r>
          </a:p>
        </p:txBody>
      </p:sp>
      <p:pic>
        <p:nvPicPr>
          <p:cNvPr id="42007" name="Picture 23" descr="03-14A-LysozymeRibbonModel.gif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381500"/>
            <a:ext cx="2590800" cy="194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0"/>
            <a:ext cx="9144000" cy="2133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id-ID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" y="76200"/>
            <a:ext cx="8610600" cy="914400"/>
          </a:xfrm>
        </p:spPr>
        <p:txBody>
          <a:bodyPr>
            <a:normAutofit fontScale="90000"/>
          </a:bodyPr>
          <a:lstStyle/>
          <a:p>
            <a:pPr marL="858838" indent="-858838"/>
            <a:r>
              <a:rPr lang="en-US"/>
              <a:t>3.15  A protein’s primary structure is its amino acid sequence </a:t>
            </a: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266700" y="10668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8838" indent="-858838" eaLnBrk="1" hangingPunct="1">
              <a:lnSpc>
                <a:spcPct val="90000"/>
              </a:lnSpc>
            </a:pPr>
            <a:r>
              <a:rPr lang="en-US" sz="3000">
                <a:solidFill>
                  <a:srgbClr val="990000"/>
                </a:solidFill>
                <a:latin typeface="Times New Roman" pitchFamily="18" charset="0"/>
              </a:rPr>
              <a:t>3.16  Secondary structure is polypeptide coiling or folding produced by hydrogen bonding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7696200" y="61722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0">
                <a:latin typeface="Times New Roman" pitchFamily="18" charset="0"/>
              </a:rPr>
              <a:t>Figure 3.15, 16</a:t>
            </a:r>
          </a:p>
        </p:txBody>
      </p:sp>
      <p:pic>
        <p:nvPicPr>
          <p:cNvPr id="54283" name="Picture 11" descr="03-15-18-ProteinStructur-NL.jpg                                00000018&#10;CRMT4eCIPL1-6                  B9463A63:"/>
          <p:cNvPicPr>
            <a:picLocks noChangeAspect="1" noChangeArrowheads="1"/>
          </p:cNvPicPr>
          <p:nvPr/>
        </p:nvPicPr>
        <p:blipFill>
          <a:blip r:embed="rId2" cstate="print"/>
          <a:srcRect b="52682"/>
          <a:stretch>
            <a:fillRect/>
          </a:stretch>
        </p:blipFill>
        <p:spPr bwMode="auto">
          <a:xfrm>
            <a:off x="1244600" y="2438400"/>
            <a:ext cx="6527800" cy="3643313"/>
          </a:xfrm>
          <a:prstGeom prst="rect">
            <a:avLst/>
          </a:prstGeom>
          <a:noFill/>
        </p:spPr>
      </p:pic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4289425" y="3440113"/>
            <a:ext cx="1273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Amino acid</a:t>
            </a:r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>
            <a:off x="3949700" y="3257550"/>
            <a:ext cx="339725" cy="365125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3525838" y="4624388"/>
            <a:ext cx="12731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Hydrogen</a:t>
            </a:r>
            <a:br>
              <a:rPr lang="en-US" sz="1400">
                <a:latin typeface="Arial" charset="0"/>
              </a:rPr>
            </a:br>
            <a:r>
              <a:rPr lang="en-US" sz="1400">
                <a:latin typeface="Arial" charset="0"/>
              </a:rPr>
              <a:t> bond</a:t>
            </a: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2422525" y="5808663"/>
            <a:ext cx="1273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Alpha helix</a:t>
            </a:r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4968875" y="5535613"/>
            <a:ext cx="1527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Pleated sheet</a:t>
            </a: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990600" y="2894013"/>
            <a:ext cx="12731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Primary</a:t>
            </a:r>
            <a:br>
              <a:rPr lang="en-US" sz="1400">
                <a:latin typeface="Arial" charset="0"/>
              </a:rPr>
            </a:br>
            <a:r>
              <a:rPr lang="en-US" sz="1400">
                <a:latin typeface="Arial" charset="0"/>
              </a:rPr>
              <a:t>structure</a:t>
            </a:r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1074738" y="4624388"/>
            <a:ext cx="12731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Secondary</a:t>
            </a:r>
            <a:br>
              <a:rPr lang="en-US" sz="1400">
                <a:latin typeface="Arial" charset="0"/>
              </a:rPr>
            </a:br>
            <a:r>
              <a:rPr lang="en-US" sz="1400">
                <a:latin typeface="Arial" charset="0"/>
              </a:rPr>
              <a:t>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4" grpId="0" autoUpdateAnimBg="0"/>
      <p:bldP spid="54286" grpId="0" animBg="1"/>
      <p:bldP spid="54287" grpId="0" autoUpdateAnimBg="0"/>
      <p:bldP spid="54288" grpId="0" autoUpdateAnimBg="0"/>
      <p:bldP spid="54289" grpId="0" autoUpdateAnimBg="0"/>
      <p:bldP spid="54290" grpId="0" autoUpdateAnimBg="0"/>
      <p:bldP spid="54291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2133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id-ID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266700" y="152400"/>
            <a:ext cx="8610600" cy="869950"/>
          </a:xfrm>
        </p:spPr>
        <p:txBody>
          <a:bodyPr>
            <a:normAutofit fontScale="90000"/>
          </a:bodyPr>
          <a:lstStyle/>
          <a:p>
            <a:pPr marL="858838" indent="-858838">
              <a:lnSpc>
                <a:spcPct val="85000"/>
              </a:lnSpc>
            </a:pPr>
            <a:r>
              <a:rPr lang="en-US"/>
              <a:t>3.17  Tertiary structure is the overall shape of a polypeptide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266700" y="1143000"/>
            <a:ext cx="86106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8838" indent="-858838" eaLnBrk="1" hangingPunct="1">
              <a:lnSpc>
                <a:spcPct val="85000"/>
              </a:lnSpc>
            </a:pPr>
            <a:r>
              <a:rPr lang="en-US" sz="3000">
                <a:solidFill>
                  <a:srgbClr val="990000"/>
                </a:solidFill>
                <a:latin typeface="Times New Roman" pitchFamily="18" charset="0"/>
              </a:rPr>
              <a:t>3.18  Quaternary structure is the relationship among multiple polypeptides of a protein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7696200" y="61722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0">
                <a:latin typeface="Times New Roman" pitchFamily="18" charset="0"/>
              </a:rPr>
              <a:t>Figure 3.17, 18</a:t>
            </a:r>
          </a:p>
        </p:txBody>
      </p:sp>
      <p:pic>
        <p:nvPicPr>
          <p:cNvPr id="55310" name="Picture 14" descr="03-15-18-ProteinStructur-NL.jpg                                00000018&#10;CRMT4eCIPL1-6                  B9463A63:"/>
          <p:cNvPicPr>
            <a:picLocks noChangeAspect="1" noChangeArrowheads="1"/>
          </p:cNvPicPr>
          <p:nvPr/>
        </p:nvPicPr>
        <p:blipFill>
          <a:blip r:embed="rId2" cstate="print"/>
          <a:srcRect l="22102" t="44951" b="3000"/>
          <a:stretch>
            <a:fillRect/>
          </a:stretch>
        </p:blipFill>
        <p:spPr bwMode="auto">
          <a:xfrm>
            <a:off x="2074863" y="2703513"/>
            <a:ext cx="5035550" cy="3697287"/>
          </a:xfrm>
          <a:prstGeom prst="rect">
            <a:avLst/>
          </a:prstGeom>
          <a:noFill/>
        </p:spPr>
      </p:pic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5762625" y="3795713"/>
            <a:ext cx="18478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Polypeptide</a:t>
            </a:r>
            <a:br>
              <a:rPr lang="en-US" sz="1400">
                <a:latin typeface="Arial" charset="0"/>
              </a:rPr>
            </a:br>
            <a:r>
              <a:rPr lang="en-US" sz="1400">
                <a:latin typeface="Arial" charset="0"/>
              </a:rPr>
              <a:t>(single subunit</a:t>
            </a:r>
            <a:br>
              <a:rPr lang="en-US" sz="1400">
                <a:latin typeface="Arial" charset="0"/>
              </a:rPr>
            </a:br>
            <a:r>
              <a:rPr lang="en-US" sz="1400">
                <a:latin typeface="Arial" charset="0"/>
              </a:rPr>
              <a:t>of transthyretin)</a:t>
            </a:r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4165600" y="5645150"/>
            <a:ext cx="30241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Transthyretin, with four</a:t>
            </a:r>
            <a:br>
              <a:rPr lang="en-US" sz="1400">
                <a:latin typeface="Arial" charset="0"/>
              </a:rPr>
            </a:br>
            <a:r>
              <a:rPr lang="en-US" sz="1400">
                <a:latin typeface="Arial" charset="0"/>
              </a:rPr>
              <a:t>identical polypeptide subunits</a:t>
            </a:r>
          </a:p>
        </p:txBody>
      </p:sp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1222375" y="3292475"/>
            <a:ext cx="11763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Tertiary</a:t>
            </a:r>
            <a:br>
              <a:rPr lang="en-US" sz="1400">
                <a:latin typeface="Arial" charset="0"/>
              </a:rPr>
            </a:br>
            <a:r>
              <a:rPr lang="en-US" sz="1400">
                <a:latin typeface="Arial" charset="0"/>
              </a:rPr>
              <a:t>structure</a:t>
            </a:r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1222375" y="5140325"/>
            <a:ext cx="12922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Quaternary</a:t>
            </a:r>
            <a:br>
              <a:rPr lang="en-US" sz="1400">
                <a:latin typeface="Arial" charset="0"/>
              </a:rPr>
            </a:br>
            <a:r>
              <a:rPr lang="en-US" sz="1400">
                <a:latin typeface="Arial" charset="0"/>
              </a:rPr>
              <a:t>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1" grpId="0" autoUpdateAnimBg="0"/>
      <p:bldP spid="55312" grpId="0" autoUpdateAnimBg="0"/>
      <p:bldP spid="55313" grpId="0" autoUpdateAnimBg="0"/>
      <p:bldP spid="5531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0" y="256490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id-ID" sz="4000" dirty="0" smtClean="0"/>
              <a:t>Hirarki</a:t>
            </a:r>
            <a:br>
              <a:rPr lang="id-ID" sz="4000" dirty="0" smtClean="0"/>
            </a:br>
            <a:r>
              <a:rPr lang="id-ID" sz="4000" dirty="0" smtClean="0"/>
              <a:t>Biologi</a:t>
            </a:r>
            <a:endParaRPr lang="id-ID" sz="40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3505200" y="268560"/>
            <a:ext cx="5229225" cy="6400800"/>
            <a:chOff x="3505200" y="76200"/>
            <a:chExt cx="5229225" cy="6400800"/>
          </a:xfrm>
        </p:grpSpPr>
        <p:pic>
          <p:nvPicPr>
            <p:cNvPr id="4" name="Picture 4" descr="02-01L4-NL.jpg                                                 000041B4CRMT-TA/IPL drive              B7D09A82:"/>
            <p:cNvPicPr>
              <a:picLocks noChangeAspect="1" noChangeArrowheads="1"/>
            </p:cNvPicPr>
            <p:nvPr/>
          </p:nvPicPr>
          <p:blipFill>
            <a:blip r:embed="rId2" cstate="print"/>
            <a:srcRect b="7001"/>
            <a:stretch>
              <a:fillRect/>
            </a:stretch>
          </p:blipFill>
          <p:spPr bwMode="auto">
            <a:xfrm>
              <a:off x="4419600" y="76200"/>
              <a:ext cx="4314825" cy="6019800"/>
            </a:xfrm>
            <a:prstGeom prst="rect">
              <a:avLst/>
            </a:prstGeom>
            <a:noFill/>
          </p:spPr>
        </p:pic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4556125" y="6172200"/>
              <a:ext cx="17684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b="1">
                  <a:latin typeface="Arial" charset="0"/>
                </a:rPr>
                <a:t>A. Molecule: Actin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7162800" y="6096000"/>
              <a:ext cx="685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b="1">
                  <a:latin typeface="Arial" charset="0"/>
                </a:rPr>
                <a:t>Atom</a:t>
              </a:r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 flipH="1" flipV="1">
              <a:off x="7010400" y="5943600"/>
              <a:ext cx="15240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7467600" y="4876800"/>
              <a:ext cx="990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b="1">
                  <a:latin typeface="Arial" charset="0"/>
                </a:rPr>
                <a:t>Myosin</a:t>
              </a: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H="1" flipV="1">
              <a:off x="7315200" y="4495800"/>
              <a:ext cx="152400" cy="533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5105400" y="4876800"/>
              <a:ext cx="8382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1400" b="1">
                  <a:latin typeface="Arial" charset="0"/>
                </a:rPr>
                <a:t>Actin</a:t>
              </a: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 flipV="1">
              <a:off x="5943600" y="4648200"/>
              <a:ext cx="53340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3733800" y="4222750"/>
              <a:ext cx="2133600" cy="73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b="1">
                  <a:latin typeface="Arial" charset="0"/>
                </a:rPr>
                <a:t>B. Organelle: Myofibril (found only in muscle cells)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962400" y="3505200"/>
              <a:ext cx="12954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1400" b="1">
                  <a:latin typeface="Arial" charset="0"/>
                </a:rPr>
                <a:t>Myofibril (organelle)</a:t>
              </a: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V="1">
              <a:off x="5257800" y="3733800"/>
              <a:ext cx="83820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3505200" y="2590800"/>
              <a:ext cx="2133600" cy="73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b="1" dirty="0">
                  <a:latin typeface="Arial" charset="0"/>
                </a:rPr>
                <a:t>C. Cell and tissue: Muscle cell within muscle tissue</a:t>
              </a:r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5181600" y="2971800"/>
              <a:ext cx="990600" cy="457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7" name="AutoShape 26"/>
            <p:cNvSpPr>
              <a:spLocks/>
            </p:cNvSpPr>
            <p:nvPr/>
          </p:nvSpPr>
          <p:spPr bwMode="auto">
            <a:xfrm>
              <a:off x="6172200" y="3200400"/>
              <a:ext cx="152400" cy="381000"/>
            </a:xfrm>
            <a:prstGeom prst="leftBrace">
              <a:avLst>
                <a:gd name="adj1" fmla="val 20833"/>
                <a:gd name="adj2" fmla="val 58333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8" name="Text Box 27"/>
            <p:cNvSpPr txBox="1">
              <a:spLocks noChangeArrowheads="1"/>
            </p:cNvSpPr>
            <p:nvPr/>
          </p:nvSpPr>
          <p:spPr bwMode="auto">
            <a:xfrm>
              <a:off x="6705600" y="1752600"/>
              <a:ext cx="16002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b="1">
                  <a:latin typeface="Arial" charset="0"/>
                </a:rPr>
                <a:t>Rattlebox moth</a:t>
              </a:r>
            </a:p>
          </p:txBody>
        </p:sp>
        <p:sp>
          <p:nvSpPr>
            <p:cNvPr id="19" name="Text Box 28"/>
            <p:cNvSpPr txBox="1">
              <a:spLocks noChangeArrowheads="1"/>
            </p:cNvSpPr>
            <p:nvPr/>
          </p:nvSpPr>
          <p:spPr bwMode="auto">
            <a:xfrm>
              <a:off x="4191000" y="76200"/>
              <a:ext cx="2133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b="1">
                  <a:latin typeface="Arial" charset="0"/>
                </a:rPr>
                <a:t>D. Organ: Flight muscle of a moth</a:t>
              </a:r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>
              <a:off x="5029200" y="609600"/>
              <a:ext cx="533400" cy="914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6700" y="1676400"/>
            <a:ext cx="8610600" cy="1098550"/>
          </a:xfrm>
        </p:spPr>
        <p:txBody>
          <a:bodyPr/>
          <a:lstStyle/>
          <a:p>
            <a:r>
              <a:rPr lang="en-US"/>
              <a:t>Pauling made important contributions to our understanding of protein structure and function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id-ID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" y="116632"/>
            <a:ext cx="8610600" cy="1325563"/>
          </a:xfrm>
        </p:spPr>
        <p:txBody>
          <a:bodyPr>
            <a:noAutofit/>
          </a:bodyPr>
          <a:lstStyle/>
          <a:p>
            <a:pPr marL="858838" indent="-858838"/>
            <a:r>
              <a:rPr lang="en-US" sz="3600" dirty="0" smtClean="0"/>
              <a:t>Talking </a:t>
            </a:r>
            <a:r>
              <a:rPr lang="en-US" sz="3600" dirty="0"/>
              <a:t>About Science: </a:t>
            </a:r>
            <a:r>
              <a:rPr lang="en-US" sz="3600" dirty="0" err="1"/>
              <a:t>Linus</a:t>
            </a:r>
            <a:r>
              <a:rPr lang="en-US" sz="3600" dirty="0"/>
              <a:t> Pauling contributed to our understanding of the chemistry of life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905000" y="6202363"/>
            <a:ext cx="1219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0">
                <a:latin typeface="Times New Roman" pitchFamily="18" charset="0"/>
              </a:rPr>
              <a:t>Figure 3.19</a:t>
            </a:r>
          </a:p>
        </p:txBody>
      </p:sp>
      <p:pic>
        <p:nvPicPr>
          <p:cNvPr id="44041" name="Picture 9" descr="03-19-LinusPauling.jpg                                         00000018&#10;CRMT4eCIPL1-6                  B9463A63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2788" y="3200400"/>
            <a:ext cx="2638425" cy="3224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6700" y="1600200"/>
            <a:ext cx="8610600" cy="1854200"/>
          </a:xfrm>
        </p:spPr>
        <p:txBody>
          <a:bodyPr/>
          <a:lstStyle/>
          <a:p>
            <a:r>
              <a:rPr lang="en-US"/>
              <a:t>Nucleic acids such and DNA and RNA serve as the blueprints for proteins</a:t>
            </a:r>
          </a:p>
          <a:p>
            <a:r>
              <a:rPr lang="en-US"/>
              <a:t>They ultimately control the life of a cell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id-ID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28600" y="76200"/>
            <a:ext cx="8686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87388" indent="-687388" eaLnBrk="1" hangingPunct="1">
              <a:lnSpc>
                <a:spcPct val="90000"/>
              </a:lnSpc>
            </a:pPr>
            <a:r>
              <a:rPr lang="en-US" sz="3000">
                <a:solidFill>
                  <a:srgbClr val="990000"/>
                </a:solidFill>
                <a:latin typeface="Times New Roman" pitchFamily="18" charset="0"/>
              </a:rPr>
              <a:t>NUCLEIC ACIDS</a:t>
            </a:r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304800" y="533400"/>
            <a:ext cx="85344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228600" y="5334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8838" indent="-858838" eaLnBrk="1" hangingPunct="1">
              <a:lnSpc>
                <a:spcPct val="90000"/>
              </a:lnSpc>
            </a:pPr>
            <a:r>
              <a:rPr lang="en-US" sz="3000">
                <a:solidFill>
                  <a:srgbClr val="990000"/>
                </a:solidFill>
                <a:latin typeface="Times New Roman" pitchFamily="18" charset="0"/>
              </a:rPr>
              <a:t>3.20  Nucleic acids are information-rich polymers of nucleotides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 bldLvl="2" autoUpdateAnimBg="0"/>
      <p:bldP spid="45060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91" name="Picture 11" descr="03-20A-Nucleotide-NL.gif                                       00000018&#10;CRMT4eCIPL1-6                  B9463A63:"/>
          <p:cNvPicPr>
            <a:picLocks noChangeAspect="1" noChangeArrowheads="1"/>
          </p:cNvPicPr>
          <p:nvPr/>
        </p:nvPicPr>
        <p:blipFill>
          <a:blip r:embed="rId2" cstate="print"/>
          <a:srcRect b="13229"/>
          <a:stretch>
            <a:fillRect/>
          </a:stretch>
        </p:blipFill>
        <p:spPr bwMode="auto">
          <a:xfrm>
            <a:off x="1981200" y="2514600"/>
            <a:ext cx="5419725" cy="3684588"/>
          </a:xfrm>
          <a:prstGeom prst="rect">
            <a:avLst/>
          </a:prstGeom>
          <a:noFill/>
        </p:spPr>
      </p:pic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534400" cy="641350"/>
          </a:xfrm>
        </p:spPr>
        <p:txBody>
          <a:bodyPr/>
          <a:lstStyle/>
          <a:p>
            <a:r>
              <a:rPr lang="en-US"/>
              <a:t>The monomers of nucleic acids are nucleotides 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209800" y="5486400"/>
            <a:ext cx="1143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Phosphate</a:t>
            </a:r>
            <a:br>
              <a:rPr lang="en-US" sz="1400">
                <a:latin typeface="Arial" charset="0"/>
              </a:rPr>
            </a:br>
            <a:r>
              <a:rPr lang="en-US" sz="1400">
                <a:latin typeface="Arial" charset="0"/>
              </a:rPr>
              <a:t>group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810000" y="61722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Sugar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219200" y="6202363"/>
            <a:ext cx="1219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0">
                <a:latin typeface="Times New Roman" pitchFamily="18" charset="0"/>
              </a:rPr>
              <a:t>Figure 3.20A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304800" y="1143000"/>
            <a:ext cx="85344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lvl="1" indent="-285750" eaLnBrk="1" hangingPunct="1">
              <a:spcBef>
                <a:spcPct val="45000"/>
              </a:spcBef>
              <a:spcAft>
                <a:spcPct val="20000"/>
              </a:spcAft>
              <a:buClr>
                <a:srgbClr val="990000"/>
              </a:buClr>
              <a:buFontTx/>
              <a:buChar char="–"/>
            </a:pPr>
            <a:r>
              <a:rPr lang="en-US" sz="2800" b="0">
                <a:latin typeface="Georgia" charset="0"/>
              </a:rPr>
              <a:t>Each nucleotide is composed of a sugar, phosphate, and nitrogenous base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5638800" y="4648200"/>
            <a:ext cx="1752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Nitrogenous</a:t>
            </a:r>
            <a:br>
              <a:rPr lang="en-US" sz="1400">
                <a:latin typeface="Arial" charset="0"/>
              </a:rPr>
            </a:br>
            <a:r>
              <a:rPr lang="en-US" sz="1400">
                <a:latin typeface="Arial" charset="0"/>
              </a:rPr>
              <a:t>base (A)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0" grpId="0" build="p" bldLvl="2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03-20B-Polynucleotide-NL.gif                                   00000018&#10;CRMT4eCIPL1-6                  B9463A63:"/>
          <p:cNvPicPr>
            <a:picLocks noChangeAspect="1" noChangeArrowheads="1"/>
          </p:cNvPicPr>
          <p:nvPr/>
        </p:nvPicPr>
        <p:blipFill>
          <a:blip r:embed="rId2" cstate="print"/>
          <a:srcRect b="17409"/>
          <a:stretch>
            <a:fillRect/>
          </a:stretch>
        </p:blipFill>
        <p:spPr bwMode="auto">
          <a:xfrm>
            <a:off x="3200400" y="1752600"/>
            <a:ext cx="2973388" cy="4038600"/>
          </a:xfrm>
          <a:prstGeom prst="rect">
            <a:avLst/>
          </a:prstGeom>
          <a:noFill/>
        </p:spPr>
      </p:pic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534400" cy="1098550"/>
          </a:xfrm>
        </p:spPr>
        <p:txBody>
          <a:bodyPr/>
          <a:lstStyle/>
          <a:p>
            <a:r>
              <a:rPr lang="en-US"/>
              <a:t>The sugar and phosphate form the backbone for the nucleic acid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048000" y="5943600"/>
            <a:ext cx="1752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Sugar-phosphate</a:t>
            </a:r>
            <a:br>
              <a:rPr lang="en-US" sz="1400">
                <a:latin typeface="Arial" charset="0"/>
              </a:rPr>
            </a:br>
            <a:r>
              <a:rPr lang="en-US" sz="1400">
                <a:latin typeface="Arial" charset="0"/>
              </a:rPr>
              <a:t>backbone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334000" y="22860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Nucleotide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219200" y="6202363"/>
            <a:ext cx="1219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0">
                <a:latin typeface="Times New Roman" pitchFamily="18" charset="0"/>
              </a:rPr>
              <a:t>Figure 3.20B</a:t>
            </a: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4876800" y="2438400"/>
            <a:ext cx="457200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3505200" y="5715000"/>
            <a:ext cx="0" cy="22860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5334000" cy="2012950"/>
          </a:xfrm>
        </p:spPr>
        <p:txBody>
          <a:bodyPr>
            <a:normAutofit lnSpcReduction="10000"/>
          </a:bodyPr>
          <a:lstStyle/>
          <a:p>
            <a:r>
              <a:rPr lang="en-US"/>
              <a:t>DNA consists of two polynucleotides twisted around each other in a double helix 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6019800" y="6202363"/>
            <a:ext cx="1219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Figure 3.20C</a:t>
            </a: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304800" y="2667000"/>
            <a:ext cx="4495800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lvl="1" indent="-285750" eaLnBrk="1" hangingPunct="1">
              <a:spcBef>
                <a:spcPct val="45000"/>
              </a:spcBef>
              <a:spcAft>
                <a:spcPct val="20000"/>
              </a:spcAft>
              <a:buClr>
                <a:srgbClr val="990000"/>
              </a:buClr>
              <a:buFontTx/>
              <a:buChar char="–"/>
            </a:pPr>
            <a:r>
              <a:rPr lang="en-US" sz="2800" b="0">
                <a:latin typeface="Georgia" charset="0"/>
              </a:rPr>
              <a:t>The sequence of the four kinds of nitrogenous bases in DNA carries genetic information 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638800" y="4648200"/>
            <a:ext cx="1752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Nitrogenous</a:t>
            </a:r>
            <a:br>
              <a:rPr lang="en-US" sz="1400">
                <a:latin typeface="Arial" charset="0"/>
              </a:rPr>
            </a:br>
            <a:r>
              <a:rPr lang="en-US" sz="1400">
                <a:latin typeface="Arial" charset="0"/>
              </a:rPr>
              <a:t>base (A)</a:t>
            </a:r>
          </a:p>
        </p:txBody>
      </p:sp>
      <p:pic>
        <p:nvPicPr>
          <p:cNvPr id="49161" name="Picture 9" descr="03-20C-DNAdoubleHelix-NL.gif                                   00000018&#10;CRMT4eCIPL1-6                  B9463A63:"/>
          <p:cNvPicPr>
            <a:picLocks noChangeAspect="1" noChangeArrowheads="1"/>
          </p:cNvPicPr>
          <p:nvPr/>
        </p:nvPicPr>
        <p:blipFill>
          <a:blip r:embed="rId2" cstate="print"/>
          <a:srcRect b="3688"/>
          <a:stretch>
            <a:fillRect/>
          </a:stretch>
        </p:blipFill>
        <p:spPr bwMode="auto">
          <a:xfrm>
            <a:off x="5651500" y="457200"/>
            <a:ext cx="3155950" cy="5562600"/>
          </a:xfrm>
          <a:prstGeom prst="rect">
            <a:avLst/>
          </a:prstGeom>
          <a:noFill/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5562600" y="3733800"/>
            <a:ext cx="685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Base</a:t>
            </a:r>
            <a:br>
              <a:rPr lang="en-US" sz="1400">
                <a:latin typeface="Arial" charset="0"/>
              </a:rPr>
            </a:br>
            <a:r>
              <a:rPr lang="en-US" sz="1400">
                <a:latin typeface="Arial" charset="0"/>
              </a:rPr>
              <a:t>pair</a:t>
            </a:r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 flipH="1">
            <a:off x="6172200" y="35052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 build="p" bldLvl="2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1098550"/>
          </a:xfrm>
        </p:spPr>
        <p:txBody>
          <a:bodyPr/>
          <a:lstStyle/>
          <a:p>
            <a:r>
              <a:rPr lang="en-US"/>
              <a:t>Stretches of a DNA molecule called genes program the amino acid sequences of proteins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304800" y="2667000"/>
            <a:ext cx="8534400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lvl="1" indent="-285750" eaLnBrk="1" hangingPunct="1">
              <a:spcBef>
                <a:spcPct val="45000"/>
              </a:spcBef>
              <a:spcAft>
                <a:spcPct val="20000"/>
              </a:spcAft>
              <a:buClr>
                <a:srgbClr val="990000"/>
              </a:buClr>
              <a:buFontTx/>
              <a:buChar char="–"/>
            </a:pPr>
            <a:r>
              <a:rPr lang="en-US" sz="2800" b="0">
                <a:latin typeface="Georgia" charset="0"/>
              </a:rPr>
              <a:t>DNA information is transcribed into RNA, a single-stranded nucleic acid</a:t>
            </a:r>
          </a:p>
          <a:p>
            <a:pPr marL="742950" lvl="1" indent="-285750" eaLnBrk="1" hangingPunct="1">
              <a:spcBef>
                <a:spcPct val="45000"/>
              </a:spcBef>
              <a:spcAft>
                <a:spcPct val="20000"/>
              </a:spcAft>
              <a:buClr>
                <a:srgbClr val="990000"/>
              </a:buClr>
              <a:buFontTx/>
              <a:buChar char="–"/>
            </a:pPr>
            <a:r>
              <a:rPr lang="en-US" sz="2800" b="0">
                <a:latin typeface="Georgia" charset="0"/>
              </a:rPr>
              <a:t>RNA is then translated into the primary structure of proteins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1642194"/>
          </a:xfrm>
        </p:spPr>
        <p:txBody>
          <a:bodyPr>
            <a:normAutofit fontScale="90000"/>
          </a:bodyPr>
          <a:lstStyle/>
          <a:p>
            <a:pPr algn="l"/>
            <a:r>
              <a:rPr lang="id-ID" dirty="0" smtClean="0"/>
              <a:t>Elemen Kimia Penyusun Kehidupan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3250704" cy="3993307"/>
          </a:xfrm>
        </p:spPr>
        <p:txBody>
          <a:bodyPr>
            <a:normAutofit/>
          </a:bodyPr>
          <a:lstStyle/>
          <a:p>
            <a:pPr marL="179388" indent="-179388"/>
            <a:r>
              <a:rPr lang="id-ID" sz="2400" dirty="0" smtClean="0"/>
              <a:t>25 Elemen Penyusun Kehidupan</a:t>
            </a:r>
          </a:p>
          <a:p>
            <a:pPr marL="179388" indent="-179388"/>
            <a:r>
              <a:rPr lang="id-ID" sz="2400" dirty="0" smtClean="0"/>
              <a:t>Karbon, hidrogen, oksigen, dan nitrogen merupakan penyusun dari sebagian besar materi hidup</a:t>
            </a:r>
          </a:p>
          <a:p>
            <a:pPr marL="179388" indent="-179388"/>
            <a:r>
              <a:rPr lang="id-ID" sz="2400" dirty="0" smtClean="0"/>
              <a:t>Elemen lainnya juga diperlukan untuk proses kehidupan</a:t>
            </a:r>
            <a:endParaRPr lang="id-ID" sz="2400" dirty="0"/>
          </a:p>
        </p:txBody>
      </p:sp>
      <p:pic>
        <p:nvPicPr>
          <p:cNvPr id="4" name="Picture 4" descr="&#10;02-T02.gif                                                     000041B4CRMT-TA/IPL drive              B7D09A82:"/>
          <p:cNvPicPr>
            <a:picLocks noChangeAspect="1" noChangeArrowheads="1"/>
          </p:cNvPicPr>
          <p:nvPr/>
        </p:nvPicPr>
        <p:blipFill>
          <a:blip r:embed="rId2" cstate="print"/>
          <a:srcRect r="2609" b="3615"/>
          <a:stretch>
            <a:fillRect/>
          </a:stretch>
        </p:blipFill>
        <p:spPr bwMode="auto">
          <a:xfrm>
            <a:off x="3491880" y="276944"/>
            <a:ext cx="53340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5" descr="02-02-Goiter.jpg                                               00000017&#10;CRMT4eCIPL1-6                  B9463A63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268760"/>
            <a:ext cx="4102100" cy="49228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3284984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Penyakit Goiter disebabkan karena kekurangan yodium??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 descr="02-04-NL.gif                                                   000041B4CRMT-TA/IPL drive              B7D09A82:"/>
          <p:cNvPicPr>
            <a:picLocks noChangeAspect="1" noChangeArrowheads="1"/>
          </p:cNvPicPr>
          <p:nvPr/>
        </p:nvPicPr>
        <p:blipFill>
          <a:blip r:embed="rId6" cstate="print"/>
          <a:srcRect r="42000" b="47626"/>
          <a:stretch>
            <a:fillRect/>
          </a:stretch>
        </p:blipFill>
        <p:spPr bwMode="auto">
          <a:xfrm>
            <a:off x="539552" y="2625856"/>
            <a:ext cx="2088232" cy="1239742"/>
          </a:xfrm>
          <a:prstGeom prst="rect">
            <a:avLst/>
          </a:prstGeom>
          <a:noFill/>
        </p:spPr>
      </p:pic>
      <p:grpSp>
        <p:nvGrpSpPr>
          <p:cNvPr id="61" name="Group 60"/>
          <p:cNvGrpSpPr/>
          <p:nvPr/>
        </p:nvGrpSpPr>
        <p:grpSpPr>
          <a:xfrm>
            <a:off x="755576" y="3933056"/>
            <a:ext cx="1512168" cy="1008112"/>
            <a:chOff x="755576" y="3933056"/>
            <a:chExt cx="1512168" cy="1008112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755576" y="3933056"/>
              <a:ext cx="15121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971600" y="3933056"/>
              <a:ext cx="0" cy="7920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971600" y="4725144"/>
              <a:ext cx="50405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7" descr="&#10;02-07a-NL.gif                                                  000041B4CRMT-TA/IPL drive              B7D09A82:"/>
          <p:cNvPicPr>
            <a:picLocks noChangeAspect="1" noChangeArrowheads="1"/>
          </p:cNvPicPr>
          <p:nvPr/>
        </p:nvPicPr>
        <p:blipFill>
          <a:blip r:embed="rId7" cstate="print"/>
          <a:srcRect t="2715" r="52673" b="32127"/>
          <a:stretch>
            <a:fillRect/>
          </a:stretch>
        </p:blipFill>
        <p:spPr bwMode="auto">
          <a:xfrm>
            <a:off x="3851920" y="476672"/>
            <a:ext cx="1872208" cy="1008111"/>
          </a:xfrm>
          <a:prstGeom prst="rect">
            <a:avLst/>
          </a:prstGeom>
          <a:noFill/>
        </p:spPr>
      </p:pic>
      <p:grpSp>
        <p:nvGrpSpPr>
          <p:cNvPr id="62" name="Group 61"/>
          <p:cNvGrpSpPr/>
          <p:nvPr/>
        </p:nvGrpSpPr>
        <p:grpSpPr>
          <a:xfrm>
            <a:off x="3275856" y="548680"/>
            <a:ext cx="864096" cy="2520280"/>
            <a:chOff x="3275856" y="548680"/>
            <a:chExt cx="864096" cy="2520280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3635896" y="548680"/>
              <a:ext cx="0" cy="9361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3275856" y="980728"/>
              <a:ext cx="36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275856" y="980728"/>
              <a:ext cx="0" cy="16561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275856" y="2636912"/>
              <a:ext cx="864096" cy="4320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3707904" y="1412776"/>
            <a:ext cx="10775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100" b="1" dirty="0">
                <a:latin typeface="Arial" charset="0"/>
              </a:rPr>
              <a:t>Na</a:t>
            </a:r>
          </a:p>
          <a:p>
            <a:pPr algn="ctr"/>
            <a:r>
              <a:rPr lang="en-US" sz="1100" b="1" dirty="0">
                <a:latin typeface="Arial" charset="0"/>
              </a:rPr>
              <a:t>Sodium atom</a:t>
            </a:r>
          </a:p>
        </p:txBody>
      </p:sp>
      <p:sp>
        <p:nvSpPr>
          <p:cNvPr id="50" name="Text Box 9"/>
          <p:cNvSpPr txBox="1">
            <a:spLocks noChangeArrowheads="1"/>
          </p:cNvSpPr>
          <p:nvPr/>
        </p:nvSpPr>
        <p:spPr bwMode="auto">
          <a:xfrm>
            <a:off x="4716016" y="1412776"/>
            <a:ext cx="11320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100" b="1" dirty="0" err="1">
                <a:latin typeface="Arial" charset="0"/>
              </a:rPr>
              <a:t>Cl</a:t>
            </a:r>
            <a:endParaRPr lang="en-US" sz="1100" b="1" dirty="0">
              <a:latin typeface="Arial" charset="0"/>
            </a:endParaRPr>
          </a:p>
          <a:p>
            <a:pPr algn="ctr"/>
            <a:r>
              <a:rPr lang="en-US" sz="1100" b="1" dirty="0">
                <a:latin typeface="Arial" charset="0"/>
              </a:rPr>
              <a:t>Chlorine atom</a:t>
            </a:r>
          </a:p>
        </p:txBody>
      </p:sp>
      <p:sp>
        <p:nvSpPr>
          <p:cNvPr id="51" name="Text Box 10"/>
          <p:cNvSpPr txBox="1">
            <a:spLocks noChangeArrowheads="1"/>
          </p:cNvSpPr>
          <p:nvPr/>
        </p:nvSpPr>
        <p:spPr bwMode="auto">
          <a:xfrm>
            <a:off x="6067767" y="1413937"/>
            <a:ext cx="95250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100" b="1" dirty="0">
                <a:latin typeface="Arial" charset="0"/>
              </a:rPr>
              <a:t>Na</a:t>
            </a:r>
            <a:r>
              <a:rPr lang="en-US" sz="1100" b="1" baseline="30000" dirty="0">
                <a:latin typeface="Arial" charset="0"/>
              </a:rPr>
              <a:t>+</a:t>
            </a:r>
          </a:p>
          <a:p>
            <a:pPr algn="ctr"/>
            <a:r>
              <a:rPr lang="en-US" sz="1100" b="1" dirty="0">
                <a:latin typeface="Arial" charset="0"/>
              </a:rPr>
              <a:t>Sodium ion</a:t>
            </a: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6877362" y="1412776"/>
            <a:ext cx="100700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100" b="1" dirty="0" err="1">
                <a:latin typeface="Arial" charset="0"/>
              </a:rPr>
              <a:t>Cl</a:t>
            </a:r>
            <a:r>
              <a:rPr lang="en-US" sz="1100" b="1" baseline="30000" dirty="0">
                <a:latin typeface="Arial" charset="0"/>
              </a:rPr>
              <a:t>–</a:t>
            </a:r>
            <a:endParaRPr lang="en-US" sz="1100" b="1" dirty="0">
              <a:latin typeface="Arial" charset="0"/>
            </a:endParaRPr>
          </a:p>
          <a:p>
            <a:pPr algn="ctr"/>
            <a:r>
              <a:rPr lang="en-US" sz="1100" b="1" dirty="0">
                <a:latin typeface="Arial" charset="0"/>
              </a:rPr>
              <a:t>Chloride ion</a:t>
            </a:r>
          </a:p>
        </p:txBody>
      </p:sp>
      <p:sp>
        <p:nvSpPr>
          <p:cNvPr id="53" name="AutoShape 12"/>
          <p:cNvSpPr>
            <a:spLocks/>
          </p:cNvSpPr>
          <p:nvPr/>
        </p:nvSpPr>
        <p:spPr bwMode="auto">
          <a:xfrm rot="16200000">
            <a:off x="6912260" y="944724"/>
            <a:ext cx="144016" cy="1800200"/>
          </a:xfrm>
          <a:prstGeom prst="leftBrace">
            <a:avLst>
              <a:gd name="adj1" fmla="val 6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 sz="1100"/>
          </a:p>
        </p:txBody>
      </p:sp>
      <p:sp>
        <p:nvSpPr>
          <p:cNvPr id="54" name="Text Box 13"/>
          <p:cNvSpPr txBox="1">
            <a:spLocks noChangeArrowheads="1"/>
          </p:cNvSpPr>
          <p:nvPr/>
        </p:nvSpPr>
        <p:spPr bwMode="auto">
          <a:xfrm>
            <a:off x="6084168" y="1916832"/>
            <a:ext cx="174278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100" b="1" dirty="0">
                <a:latin typeface="Arial" charset="0"/>
              </a:rPr>
              <a:t>Sodium chloride (</a:t>
            </a:r>
            <a:r>
              <a:rPr lang="en-US" sz="1100" b="1" dirty="0" err="1">
                <a:latin typeface="Arial" charset="0"/>
              </a:rPr>
              <a:t>NaCl</a:t>
            </a:r>
            <a:r>
              <a:rPr lang="en-US" sz="1100" b="1" dirty="0">
                <a:latin typeface="Arial" charset="0"/>
              </a:rPr>
              <a:t>)</a:t>
            </a:r>
          </a:p>
        </p:txBody>
      </p:sp>
      <p:sp>
        <p:nvSpPr>
          <p:cNvPr id="56" name="Freeform 55"/>
          <p:cNvSpPr/>
          <p:nvPr/>
        </p:nvSpPr>
        <p:spPr>
          <a:xfrm>
            <a:off x="2728210" y="3852472"/>
            <a:ext cx="2593298" cy="1409076"/>
          </a:xfrm>
          <a:custGeom>
            <a:avLst/>
            <a:gdLst>
              <a:gd name="connsiteX0" fmla="*/ 0 w 2593298"/>
              <a:gd name="connsiteY0" fmla="*/ 1409076 h 1409076"/>
              <a:gd name="connsiteX1" fmla="*/ 1499016 w 2593298"/>
              <a:gd name="connsiteY1" fmla="*/ 1304144 h 1409076"/>
              <a:gd name="connsiteX2" fmla="*/ 2293495 w 2593298"/>
              <a:gd name="connsiteY2" fmla="*/ 854439 h 1409076"/>
              <a:gd name="connsiteX3" fmla="*/ 2548328 w 2593298"/>
              <a:gd name="connsiteY3" fmla="*/ 434715 h 1409076"/>
              <a:gd name="connsiteX4" fmla="*/ 2563318 w 2593298"/>
              <a:gd name="connsiteY4" fmla="*/ 0 h 1409076"/>
              <a:gd name="connsiteX5" fmla="*/ 2563318 w 2593298"/>
              <a:gd name="connsiteY5" fmla="*/ 0 h 1409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3298" h="1409076">
                <a:moveTo>
                  <a:pt x="0" y="1409076"/>
                </a:moveTo>
                <a:cubicBezTo>
                  <a:pt x="558383" y="1402830"/>
                  <a:pt x="1116767" y="1396584"/>
                  <a:pt x="1499016" y="1304144"/>
                </a:cubicBezTo>
                <a:cubicBezTo>
                  <a:pt x="1881265" y="1211705"/>
                  <a:pt x="2118610" y="999344"/>
                  <a:pt x="2293495" y="854439"/>
                </a:cubicBezTo>
                <a:cubicBezTo>
                  <a:pt x="2468380" y="709534"/>
                  <a:pt x="2503358" y="577121"/>
                  <a:pt x="2548328" y="434715"/>
                </a:cubicBezTo>
                <a:cubicBezTo>
                  <a:pt x="2593298" y="292309"/>
                  <a:pt x="2563318" y="0"/>
                  <a:pt x="2563318" y="0"/>
                </a:cubicBezTo>
                <a:lnTo>
                  <a:pt x="2563318" y="0"/>
                </a:lnTo>
              </a:path>
            </a:pathLst>
          </a:custGeom>
          <a:ln w="3810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7" name="TextBox 56"/>
          <p:cNvSpPr txBox="1"/>
          <p:nvPr/>
        </p:nvSpPr>
        <p:spPr>
          <a:xfrm>
            <a:off x="4283968" y="4509120"/>
            <a:ext cx="1296144" cy="369332"/>
          </a:xfrm>
          <a:prstGeom prst="rect">
            <a:avLst/>
          </a:prstGeom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Ikatan Ionik</a:t>
            </a:r>
            <a:endParaRPr lang="id-ID" dirty="0"/>
          </a:p>
        </p:txBody>
      </p:sp>
      <p:sp>
        <p:nvSpPr>
          <p:cNvPr id="58" name="TextBox 57"/>
          <p:cNvSpPr txBox="1"/>
          <p:nvPr/>
        </p:nvSpPr>
        <p:spPr>
          <a:xfrm>
            <a:off x="3995936" y="4941168"/>
            <a:ext cx="1584176" cy="369332"/>
          </a:xfrm>
          <a:prstGeom prst="rect">
            <a:avLst/>
          </a:prstGeom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Ikatan Kovalen</a:t>
            </a:r>
            <a:endParaRPr lang="id-ID" dirty="0"/>
          </a:p>
        </p:txBody>
      </p:sp>
      <p:sp>
        <p:nvSpPr>
          <p:cNvPr id="59" name="Freeform 58"/>
          <p:cNvSpPr/>
          <p:nvPr/>
        </p:nvSpPr>
        <p:spPr>
          <a:xfrm>
            <a:off x="2263515" y="3552669"/>
            <a:ext cx="4806845" cy="2583305"/>
          </a:xfrm>
          <a:custGeom>
            <a:avLst/>
            <a:gdLst>
              <a:gd name="connsiteX0" fmla="*/ 14990 w 4806845"/>
              <a:gd name="connsiteY0" fmla="*/ 1933731 h 2583305"/>
              <a:gd name="connsiteX1" fmla="*/ 164892 w 4806845"/>
              <a:gd name="connsiteY1" fmla="*/ 2038662 h 2583305"/>
              <a:gd name="connsiteX2" fmla="*/ 1004341 w 4806845"/>
              <a:gd name="connsiteY2" fmla="*/ 2353456 h 2583305"/>
              <a:gd name="connsiteX3" fmla="*/ 2608288 w 4806845"/>
              <a:gd name="connsiteY3" fmla="*/ 2578308 h 2583305"/>
              <a:gd name="connsiteX4" fmla="*/ 4152275 w 4806845"/>
              <a:gd name="connsiteY4" fmla="*/ 2323475 h 2583305"/>
              <a:gd name="connsiteX5" fmla="*/ 4721901 w 4806845"/>
              <a:gd name="connsiteY5" fmla="*/ 1244183 h 2583305"/>
              <a:gd name="connsiteX6" fmla="*/ 4661941 w 4806845"/>
              <a:gd name="connsiteY6" fmla="*/ 0 h 258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6845" h="2583305">
                <a:moveTo>
                  <a:pt x="14990" y="1933731"/>
                </a:moveTo>
                <a:cubicBezTo>
                  <a:pt x="7495" y="1951219"/>
                  <a:pt x="0" y="1968708"/>
                  <a:pt x="164892" y="2038662"/>
                </a:cubicBezTo>
                <a:cubicBezTo>
                  <a:pt x="329784" y="2108616"/>
                  <a:pt x="597108" y="2263515"/>
                  <a:pt x="1004341" y="2353456"/>
                </a:cubicBezTo>
                <a:cubicBezTo>
                  <a:pt x="1411574" y="2443397"/>
                  <a:pt x="2083632" y="2583305"/>
                  <a:pt x="2608288" y="2578308"/>
                </a:cubicBezTo>
                <a:cubicBezTo>
                  <a:pt x="3132944" y="2573311"/>
                  <a:pt x="3800006" y="2545829"/>
                  <a:pt x="4152275" y="2323475"/>
                </a:cubicBezTo>
                <a:cubicBezTo>
                  <a:pt x="4504544" y="2101121"/>
                  <a:pt x="4636957" y="1631429"/>
                  <a:pt x="4721901" y="1244183"/>
                </a:cubicBezTo>
                <a:cubicBezTo>
                  <a:pt x="4806845" y="856937"/>
                  <a:pt x="4734393" y="428468"/>
                  <a:pt x="4661941" y="0"/>
                </a:cubicBezTo>
              </a:path>
            </a:pathLst>
          </a:custGeom>
          <a:ln w="38100"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0" name="TextBox 59"/>
          <p:cNvSpPr txBox="1"/>
          <p:nvPr/>
        </p:nvSpPr>
        <p:spPr>
          <a:xfrm>
            <a:off x="5868144" y="5085184"/>
            <a:ext cx="2232248" cy="369332"/>
          </a:xfrm>
          <a:prstGeom prst="rect">
            <a:avLst/>
          </a:prstGeom>
          <a:ln w="63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dirty="0" smtClean="0"/>
              <a:t>Ikatan Ionik + Kovalen</a:t>
            </a:r>
            <a:endParaRPr lang="id-ID" dirty="0"/>
          </a:p>
        </p:txBody>
      </p:sp>
      <p:pic>
        <p:nvPicPr>
          <p:cNvPr id="63" name="Picture 7" descr="&#10;02-07a-NL.gif                                                  000041B4CRMT-TA/IPL drive              B7D09A82:"/>
          <p:cNvPicPr>
            <a:picLocks noChangeAspect="1" noChangeArrowheads="1"/>
          </p:cNvPicPr>
          <p:nvPr/>
        </p:nvPicPr>
        <p:blipFill>
          <a:blip r:embed="rId7" cstate="print"/>
          <a:srcRect l="47115" t="2715" b="32127"/>
          <a:stretch>
            <a:fillRect/>
          </a:stretch>
        </p:blipFill>
        <p:spPr bwMode="auto">
          <a:xfrm>
            <a:off x="5720273" y="476673"/>
            <a:ext cx="2092087" cy="1008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49" grpId="0"/>
      <p:bldP spid="50" grpId="0"/>
      <p:bldP spid="51" grpId="0"/>
      <p:bldP spid="52" grpId="0"/>
      <p:bldP spid="53" grpId="0" animBg="1"/>
      <p:bldP spid="54" grpId="0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788" t="20297" r="33315" b="30485"/>
          <a:stretch>
            <a:fillRect/>
          </a:stretch>
        </p:blipFill>
        <p:spPr bwMode="auto">
          <a:xfrm>
            <a:off x="1043608" y="1124744"/>
            <a:ext cx="727280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07704" y="4941168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dirty="0" smtClean="0"/>
              <a:t>Garam (NaCl)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Substansi Kehidupan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6700" y="1143000"/>
            <a:ext cx="8610600" cy="4518248"/>
          </a:xfrm>
        </p:spPr>
        <p:txBody>
          <a:bodyPr>
            <a:normAutofit/>
          </a:bodyPr>
          <a:lstStyle/>
          <a:p>
            <a:r>
              <a:rPr lang="id-ID" dirty="0" smtClean="0"/>
              <a:t>Karbohidrat merupakan molekul</a:t>
            </a:r>
            <a:endParaRPr lang="en-US" dirty="0"/>
          </a:p>
          <a:p>
            <a:pPr lvl="1"/>
            <a:r>
              <a:rPr lang="id-ID" dirty="0" smtClean="0"/>
              <a:t>Karbohidrat paling sederhana adalah gula yang disebut sebagai </a:t>
            </a:r>
            <a:r>
              <a:rPr lang="id-ID" b="1" dirty="0" smtClean="0"/>
              <a:t>monosakarida </a:t>
            </a:r>
            <a:r>
              <a:rPr lang="id-ID" dirty="0" smtClean="0"/>
              <a:t>(glukosa, fruktosa)</a:t>
            </a:r>
          </a:p>
          <a:p>
            <a:pPr lvl="1"/>
            <a:r>
              <a:rPr lang="id-ID" dirty="0" smtClean="0"/>
              <a:t>Dua molekul monosakarida dapat bergabung membentuk </a:t>
            </a:r>
            <a:r>
              <a:rPr lang="id-ID" b="1" dirty="0" smtClean="0"/>
              <a:t>disakarida </a:t>
            </a:r>
            <a:r>
              <a:rPr lang="id-ID" dirty="0" smtClean="0"/>
              <a:t>(sukrosa)</a:t>
            </a:r>
          </a:p>
          <a:p>
            <a:pPr lvl="1"/>
            <a:r>
              <a:rPr lang="id-ID" dirty="0" smtClean="0"/>
              <a:t>Molekul karbohidrat  yang lebih besar lagi adalah </a:t>
            </a:r>
            <a:r>
              <a:rPr lang="id-ID" b="1" dirty="0" smtClean="0"/>
              <a:t>Polisakarida</a:t>
            </a:r>
            <a:r>
              <a:rPr lang="id-ID" dirty="0" smtClean="0"/>
              <a:t> (tepung, selulosa, glikogen), dimana satu polimer tersusun atas lebih dari 2 molekul monosakarida</a:t>
            </a:r>
            <a:endParaRPr lang="en-US" dirty="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id-ID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28600" y="76200"/>
            <a:ext cx="8686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87388" indent="-687388" eaLnBrk="1" hangingPunct="1">
              <a:lnSpc>
                <a:spcPct val="90000"/>
              </a:lnSpc>
            </a:pPr>
            <a:r>
              <a:rPr lang="id-ID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KARBOHDRAT</a:t>
            </a:r>
            <a:endParaRPr lang="en-US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304800" y="533400"/>
            <a:ext cx="85344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 bldLvl="2" autoUpdateAnimBg="0"/>
      <p:bldP spid="27653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973</Words>
  <Application>Microsoft Office PowerPoint</Application>
  <PresentationFormat>On-screen Show (4:3)</PresentationFormat>
  <Paragraphs>203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SEL Part #1</vt:lpstr>
      <vt:lpstr>Kimia Kehidupan</vt:lpstr>
      <vt:lpstr>Hirarki Biologi</vt:lpstr>
      <vt:lpstr>Elemen Kimia Penyusun Kehidupan</vt:lpstr>
      <vt:lpstr>Slide 5</vt:lpstr>
      <vt:lpstr>Slide 6</vt:lpstr>
      <vt:lpstr>Slide 7</vt:lpstr>
      <vt:lpstr>Substansi Kehidupan</vt:lpstr>
      <vt:lpstr>Slide 9</vt:lpstr>
      <vt:lpstr>MONOSAKARIDA</vt:lpstr>
      <vt:lpstr>Slide 11</vt:lpstr>
      <vt:lpstr>Slide 12</vt:lpstr>
      <vt:lpstr>3.5  Cells link single sugars to form disaccharides</vt:lpstr>
      <vt:lpstr>3.6  Connection: How sweet is sweet?</vt:lpstr>
      <vt:lpstr>Polysaccharides are long chains of sugar units</vt:lpstr>
      <vt:lpstr>Slide 16</vt:lpstr>
      <vt:lpstr>Lipids include fats, which are mostly energy-storage molecules</vt:lpstr>
      <vt:lpstr>Slide 18</vt:lpstr>
      <vt:lpstr>Slide 19</vt:lpstr>
      <vt:lpstr>Phospholipids, waxes, and steroids are lipids with a variety of functions</vt:lpstr>
      <vt:lpstr>Connection: Anabolic steroids and related substances pose health risks</vt:lpstr>
      <vt:lpstr>Slide 22</vt:lpstr>
      <vt:lpstr>Proteins are made from just 20 kinds of amino acids</vt:lpstr>
      <vt:lpstr>Slide 24</vt:lpstr>
      <vt:lpstr>Slide 25</vt:lpstr>
      <vt:lpstr>Amino acids can be linked by peptide bonds</vt:lpstr>
      <vt:lpstr>Overview: A protein’s specific shape determines its function</vt:lpstr>
      <vt:lpstr>3.15  A protein’s primary structure is its amino acid sequence </vt:lpstr>
      <vt:lpstr>3.17  Tertiary structure is the overall shape of a polypeptide</vt:lpstr>
      <vt:lpstr>Talking About Science: Linus Pauling contributed to our understanding of the chemistry of life</vt:lpstr>
      <vt:lpstr>Slide 31</vt:lpstr>
      <vt:lpstr>Slide 32</vt:lpstr>
      <vt:lpstr>Slide 33</vt:lpstr>
      <vt:lpstr>Slide 34</vt:lpstr>
      <vt:lpstr>Slide 35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 Part #1</dc:title>
  <dc:creator>user</dc:creator>
  <cp:lastModifiedBy>Acer Aspire 4530</cp:lastModifiedBy>
  <cp:revision>87</cp:revision>
  <dcterms:created xsi:type="dcterms:W3CDTF">2016-09-04T10:00:51Z</dcterms:created>
  <dcterms:modified xsi:type="dcterms:W3CDTF">2016-09-26T04:34:29Z</dcterms:modified>
</cp:coreProperties>
</file>