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4" r:id="rId3"/>
    <p:sldMasterId id="2147483816" r:id="rId4"/>
    <p:sldMasterId id="214748382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CC8BF3-D8C3-4635-8AAB-6DCEF17AC7A0}" type="datetimeFigureOut">
              <a:rPr lang="id-ID" smtClean="0"/>
              <a:pPr/>
              <a:t>04/09/2016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D54D12-5361-447B-A4B4-6C4CC2FD091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IPOTESIS.pptx" TargetMode="Externa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Metode Ilmiah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id-ID" dirty="0" smtClean="0"/>
              <a:t>1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Merupakan proses keilmuan untuk memperoleh pengetahuan secara sistematis berdasarkan bukti fisis.</a:t>
            </a:r>
          </a:p>
          <a:p>
            <a:r>
              <a:rPr lang="id-ID" sz="3200" dirty="0" smtClean="0"/>
              <a:t>Ilmuwan melakukan pengamatan serta membentuk hipotesis dalam usahanya untuk menjelaskan fenomena alam.</a:t>
            </a:r>
            <a:endParaRPr lang="id-ID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b="1" dirty="0" smtClean="0"/>
              <a:t>Pengertian</a:t>
            </a:r>
            <a:endParaRPr lang="id-ID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Mengobservasi</a:t>
            </a:r>
          </a:p>
          <a:p>
            <a:r>
              <a:rPr lang="id-ID" sz="3200" dirty="0" smtClean="0"/>
              <a:t>Membuat </a:t>
            </a:r>
            <a:r>
              <a:rPr lang="id-ID" sz="3200" dirty="0" smtClean="0">
                <a:hlinkClick r:id="" action="ppaction://hlinkshowjump?jump=lastslide"/>
              </a:rPr>
              <a:t>Hipotesis</a:t>
            </a:r>
            <a:endParaRPr lang="id-ID" sz="3200" dirty="0" smtClean="0"/>
          </a:p>
          <a:p>
            <a:r>
              <a:rPr lang="id-ID" sz="3200" dirty="0" smtClean="0"/>
              <a:t>Berfikir Kritis</a:t>
            </a:r>
          </a:p>
          <a:p>
            <a:r>
              <a:rPr lang="id-ID" sz="3200" dirty="0" smtClean="0"/>
              <a:t>Mengumpulkan Data</a:t>
            </a:r>
          </a:p>
          <a:p>
            <a:r>
              <a:rPr lang="id-ID" sz="3200" dirty="0" smtClean="0"/>
              <a:t>Membangun Teori</a:t>
            </a:r>
          </a:p>
          <a:p>
            <a:endParaRPr lang="id-ID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b="1" dirty="0" smtClean="0"/>
              <a:t>Langkah</a:t>
            </a:r>
            <a:endParaRPr lang="id-ID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dirty="0" smtClean="0"/>
              <a:t>DALAM PENELITIAN</a:t>
            </a:r>
            <a:br>
              <a:rPr lang="en-US" sz="2800" dirty="0" smtClean="0"/>
            </a:br>
            <a:r>
              <a:rPr lang="en-US" sz="2800" dirty="0" smtClean="0"/>
              <a:t>(PROSES PENELITIAN)</a:t>
            </a:r>
          </a:p>
        </p:txBody>
      </p:sp>
      <p:sp>
        <p:nvSpPr>
          <p:cNvPr id="7171" name="Text Box 1028"/>
          <p:cNvSpPr txBox="1">
            <a:spLocks noChangeArrowheads="1"/>
          </p:cNvSpPr>
          <p:nvPr/>
        </p:nvSpPr>
        <p:spPr bwMode="auto">
          <a:xfrm>
            <a:off x="3581400" y="1590948"/>
            <a:ext cx="1828800" cy="469900"/>
          </a:xfrm>
          <a:prstGeom prst="rect">
            <a:avLst/>
          </a:prstGeom>
          <a:solidFill>
            <a:srgbClr val="00B0F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MASALAH</a:t>
            </a:r>
          </a:p>
        </p:txBody>
      </p:sp>
      <p:sp>
        <p:nvSpPr>
          <p:cNvPr id="7172" name="Text Box 1029"/>
          <p:cNvSpPr txBox="1">
            <a:spLocks noChangeArrowheads="1"/>
          </p:cNvSpPr>
          <p:nvPr/>
        </p:nvSpPr>
        <p:spPr bwMode="auto">
          <a:xfrm>
            <a:off x="6096000" y="2438400"/>
            <a:ext cx="2133600" cy="835025"/>
          </a:xfrm>
          <a:prstGeom prst="rect">
            <a:avLst/>
          </a:prstGeom>
          <a:solidFill>
            <a:srgbClr val="00B0F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PERUMUSAN TUJUAN</a:t>
            </a:r>
          </a:p>
        </p:txBody>
      </p:sp>
      <p:sp>
        <p:nvSpPr>
          <p:cNvPr id="7173" name="Text Box 1030"/>
          <p:cNvSpPr txBox="1">
            <a:spLocks noChangeArrowheads="1"/>
          </p:cNvSpPr>
          <p:nvPr/>
        </p:nvSpPr>
        <p:spPr bwMode="auto">
          <a:xfrm>
            <a:off x="5867400" y="4038600"/>
            <a:ext cx="2590800" cy="835025"/>
          </a:xfrm>
          <a:prstGeom prst="rect">
            <a:avLst/>
          </a:prstGeom>
          <a:solidFill>
            <a:srgbClr val="00B05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PENGUMPULAN DATA</a:t>
            </a:r>
          </a:p>
        </p:txBody>
      </p:sp>
      <p:sp>
        <p:nvSpPr>
          <p:cNvPr id="7174" name="Text Box 1031"/>
          <p:cNvSpPr txBox="1">
            <a:spLocks noChangeArrowheads="1"/>
          </p:cNvSpPr>
          <p:nvPr/>
        </p:nvSpPr>
        <p:spPr bwMode="auto">
          <a:xfrm>
            <a:off x="4953000" y="5638801"/>
            <a:ext cx="2362200" cy="670520"/>
          </a:xfrm>
          <a:prstGeom prst="rect">
            <a:avLst/>
          </a:prstGeom>
          <a:solidFill>
            <a:srgbClr val="00B05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PENGOLAHAN DATA</a:t>
            </a:r>
          </a:p>
        </p:txBody>
      </p:sp>
      <p:sp>
        <p:nvSpPr>
          <p:cNvPr id="7175" name="Text Box 1032"/>
          <p:cNvSpPr txBox="1">
            <a:spLocks noChangeArrowheads="1"/>
          </p:cNvSpPr>
          <p:nvPr/>
        </p:nvSpPr>
        <p:spPr bwMode="auto">
          <a:xfrm>
            <a:off x="1752600" y="5638801"/>
            <a:ext cx="1981200" cy="670520"/>
          </a:xfrm>
          <a:prstGeom prst="rect">
            <a:avLst/>
          </a:prstGeom>
          <a:solidFill>
            <a:srgbClr val="00B05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PENYAJIAN DATA</a:t>
            </a:r>
          </a:p>
        </p:txBody>
      </p:sp>
      <p:sp>
        <p:nvSpPr>
          <p:cNvPr id="7176" name="Text Box 1033"/>
          <p:cNvSpPr txBox="1">
            <a:spLocks noChangeArrowheads="1"/>
          </p:cNvSpPr>
          <p:nvPr/>
        </p:nvSpPr>
        <p:spPr bwMode="auto">
          <a:xfrm>
            <a:off x="762000" y="4038600"/>
            <a:ext cx="1676400" cy="835025"/>
          </a:xfrm>
          <a:prstGeom prst="rect">
            <a:avLst/>
          </a:prstGeom>
          <a:solidFill>
            <a:srgbClr val="00B05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ANALISIS DATA</a:t>
            </a:r>
          </a:p>
        </p:txBody>
      </p:sp>
      <p:sp>
        <p:nvSpPr>
          <p:cNvPr id="7177" name="Text Box 1034"/>
          <p:cNvSpPr txBox="1">
            <a:spLocks noChangeArrowheads="1"/>
          </p:cNvSpPr>
          <p:nvPr/>
        </p:nvSpPr>
        <p:spPr bwMode="auto">
          <a:xfrm>
            <a:off x="533400" y="2438400"/>
            <a:ext cx="2209800" cy="923330"/>
          </a:xfrm>
          <a:prstGeom prst="rect">
            <a:avLst/>
          </a:prstGeom>
          <a:solidFill>
            <a:srgbClr val="00B05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PENARIKAN </a:t>
            </a:r>
            <a:r>
              <a:rPr lang="en-US" dirty="0" smtClean="0"/>
              <a:t>KESIMPULAN</a:t>
            </a:r>
            <a:r>
              <a:rPr lang="id-ID" dirty="0" smtClean="0"/>
              <a:t> / TEORI</a:t>
            </a:r>
            <a:endParaRPr lang="en-US" dirty="0"/>
          </a:p>
        </p:txBody>
      </p:sp>
      <p:sp>
        <p:nvSpPr>
          <p:cNvPr id="7178" name="Line 1047"/>
          <p:cNvSpPr>
            <a:spLocks noChangeShapeType="1"/>
          </p:cNvSpPr>
          <p:nvPr/>
        </p:nvSpPr>
        <p:spPr bwMode="auto">
          <a:xfrm flipV="1">
            <a:off x="1701800" y="1772816"/>
            <a:ext cx="1718072" cy="436984"/>
          </a:xfrm>
          <a:prstGeom prst="line">
            <a:avLst/>
          </a:prstGeom>
          <a:noFill/>
          <a:ln w="1016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79" name="Line 1048"/>
          <p:cNvSpPr>
            <a:spLocks noChangeShapeType="1"/>
          </p:cNvSpPr>
          <p:nvPr/>
        </p:nvSpPr>
        <p:spPr bwMode="auto">
          <a:xfrm>
            <a:off x="5580112" y="1772816"/>
            <a:ext cx="1506488" cy="513184"/>
          </a:xfrm>
          <a:prstGeom prst="line">
            <a:avLst/>
          </a:prstGeom>
          <a:noFill/>
          <a:ln w="1016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0" name="Line 1049"/>
          <p:cNvSpPr>
            <a:spLocks noChangeShapeType="1"/>
          </p:cNvSpPr>
          <p:nvPr/>
        </p:nvSpPr>
        <p:spPr bwMode="auto">
          <a:xfrm flipH="1">
            <a:off x="6248400" y="5003800"/>
            <a:ext cx="838200" cy="533400"/>
          </a:xfrm>
          <a:prstGeom prst="line">
            <a:avLst/>
          </a:prstGeom>
          <a:noFill/>
          <a:ln w="1016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1" name="Line 1050"/>
          <p:cNvSpPr>
            <a:spLocks noChangeShapeType="1"/>
          </p:cNvSpPr>
          <p:nvPr/>
        </p:nvSpPr>
        <p:spPr bwMode="auto">
          <a:xfrm flipH="1" flipV="1">
            <a:off x="1600200" y="4953000"/>
            <a:ext cx="914400" cy="533400"/>
          </a:xfrm>
          <a:prstGeom prst="line">
            <a:avLst/>
          </a:prstGeom>
          <a:noFill/>
          <a:ln w="1016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2" name="Line 1051"/>
          <p:cNvSpPr>
            <a:spLocks noChangeShapeType="1"/>
          </p:cNvSpPr>
          <p:nvPr/>
        </p:nvSpPr>
        <p:spPr bwMode="auto">
          <a:xfrm flipV="1">
            <a:off x="1562100" y="3386972"/>
            <a:ext cx="0" cy="576000"/>
          </a:xfrm>
          <a:prstGeom prst="line">
            <a:avLst/>
          </a:prstGeom>
          <a:noFill/>
          <a:ln w="1016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3" name="Line 1052"/>
          <p:cNvSpPr>
            <a:spLocks noChangeShapeType="1"/>
          </p:cNvSpPr>
          <p:nvPr/>
        </p:nvSpPr>
        <p:spPr bwMode="auto">
          <a:xfrm>
            <a:off x="7200900" y="3429000"/>
            <a:ext cx="0" cy="457200"/>
          </a:xfrm>
          <a:prstGeom prst="line">
            <a:avLst/>
          </a:prstGeom>
          <a:noFill/>
          <a:ln w="1016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4" name="Line 1053"/>
          <p:cNvSpPr>
            <a:spLocks noChangeShapeType="1"/>
          </p:cNvSpPr>
          <p:nvPr/>
        </p:nvSpPr>
        <p:spPr bwMode="auto">
          <a:xfrm flipH="1">
            <a:off x="3810000" y="6096000"/>
            <a:ext cx="990600" cy="0"/>
          </a:xfrm>
          <a:prstGeom prst="line">
            <a:avLst/>
          </a:prstGeom>
          <a:noFill/>
          <a:ln w="1016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ffectLst/>
              </a:rPr>
              <a:t>TAHAP-TAHAP ANALISIS DATA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8229600" cy="41148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/>
              </a:rPr>
              <a:t>  </a:t>
            </a:r>
            <a:r>
              <a:rPr lang="en-US" sz="2400" b="1" smtClean="0">
                <a:effectLst/>
              </a:rPr>
              <a:t>1. Perumusan masalah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effectLst/>
              </a:rPr>
              <a:t>  2. Penetapan tujuan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effectLst/>
              </a:rPr>
              <a:t>  3. Perumusan hipotesis penelitian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effectLst/>
              </a:rPr>
              <a:t>  4. Pengumpulan data ----- pengukuran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effectLst/>
              </a:rPr>
              <a:t>  5. Persiapan analisis ------ validasi data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effectLst/>
              </a:rPr>
              <a:t>  6. Peringkasan dan pengklasifikasian data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effectLst/>
              </a:rPr>
              <a:t>  7. Penyajian data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effectLst/>
              </a:rPr>
              <a:t>  8. Penetapan hipotesis statistik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effectLst/>
              </a:rPr>
              <a:t>  9. Penentuan batas kemaknaan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effectLst/>
              </a:rPr>
              <a:t>10. Pemilihan uji statistik dan perhitungan</a:t>
            </a:r>
          </a:p>
          <a:p>
            <a:pPr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en-US" sz="2400" b="1" smtClean="0">
                <a:effectLst/>
              </a:rPr>
              <a:t>11. Penarikan kesimpulan</a:t>
            </a:r>
            <a:r>
              <a:rPr lang="en-US" b="1" smtClean="0">
                <a:effectLst/>
              </a:rPr>
              <a:t>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60198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id-ID" dirty="0" smtClean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400" y="2108200"/>
            <a:ext cx="15240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PROBLEM</a:t>
            </a:r>
          </a:p>
        </p:txBody>
      </p:sp>
      <p:sp>
        <p:nvSpPr>
          <p:cNvPr id="10244" name="Text Box 4">
            <a:hlinkClick r:id="rId2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3276600" y="2108200"/>
            <a:ext cx="16002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HIPOTESIS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943600" y="2133600"/>
            <a:ext cx="15240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VARIABEL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286000" y="1143000"/>
            <a:ext cx="11430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TEORI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286000" y="2946400"/>
            <a:ext cx="11430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FAKTA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257800" y="3124200"/>
            <a:ext cx="12192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DISAIN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858000" y="3124200"/>
            <a:ext cx="17526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INSTRUMEN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096000" y="4114800"/>
            <a:ext cx="12954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SAMPEL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248400" y="5232400"/>
            <a:ext cx="9906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DATA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733800" y="5257800"/>
            <a:ext cx="9906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HASIL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133600" y="4038600"/>
            <a:ext cx="14478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LAPORAN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1905000" y="1600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1981200" y="2590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3276600" y="1600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3276600" y="2590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057400" y="2362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4800600" y="236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>
            <a:off x="5943600" y="2590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6705600" y="25908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H="1">
            <a:off x="68580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59436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6705600" y="457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>
            <a:off x="4724400" y="5410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28194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2819400" y="5410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28194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4267200" y="2514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4114800" y="2514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4495800" y="5943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/>
              <a:t>STATISTIKA</a:t>
            </a:r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 flipV="1">
            <a:off x="5486400" y="5486400"/>
            <a:ext cx="0" cy="533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3" name="Arc 33"/>
          <p:cNvSpPr>
            <a:spLocks/>
          </p:cNvSpPr>
          <p:nvPr/>
        </p:nvSpPr>
        <p:spPr bwMode="auto">
          <a:xfrm>
            <a:off x="4495800" y="2590800"/>
            <a:ext cx="685800" cy="2743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0274" name="Arc 34"/>
          <p:cNvSpPr>
            <a:spLocks/>
          </p:cNvSpPr>
          <p:nvPr/>
        </p:nvSpPr>
        <p:spPr bwMode="auto">
          <a:xfrm flipH="1">
            <a:off x="5334000" y="2590800"/>
            <a:ext cx="762000" cy="2743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0275" name="Arc 35"/>
          <p:cNvSpPr>
            <a:spLocks/>
          </p:cNvSpPr>
          <p:nvPr/>
        </p:nvSpPr>
        <p:spPr bwMode="auto">
          <a:xfrm flipH="1">
            <a:off x="5562600" y="3581400"/>
            <a:ext cx="228600" cy="1752600"/>
          </a:xfrm>
          <a:custGeom>
            <a:avLst/>
            <a:gdLst>
              <a:gd name="T0" fmla="*/ 0 w 21599"/>
              <a:gd name="T1" fmla="*/ 0 h 21600"/>
              <a:gd name="T2" fmla="*/ 2147483647 w 21599"/>
              <a:gd name="T3" fmla="*/ 2147483647 h 21600"/>
              <a:gd name="T4" fmla="*/ 0 w 21599"/>
              <a:gd name="T5" fmla="*/ 2147483647 h 21600"/>
              <a:gd name="T6" fmla="*/ 0 60000 65536"/>
              <a:gd name="T7" fmla="*/ 0 60000 65536"/>
              <a:gd name="T8" fmla="*/ 0 60000 65536"/>
              <a:gd name="T9" fmla="*/ 0 w 21599"/>
              <a:gd name="T10" fmla="*/ 0 h 21600"/>
              <a:gd name="T11" fmla="*/ 21599 w 215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9" h="21600" fill="none" extrusionOk="0">
                <a:moveTo>
                  <a:pt x="-1" y="0"/>
                </a:moveTo>
                <a:cubicBezTo>
                  <a:pt x="11871" y="0"/>
                  <a:pt x="21518" y="9581"/>
                  <a:pt x="21599" y="21452"/>
                </a:cubicBezTo>
              </a:path>
              <a:path w="21599" h="21600" stroke="0" extrusionOk="0">
                <a:moveTo>
                  <a:pt x="-1" y="0"/>
                </a:moveTo>
                <a:cubicBezTo>
                  <a:pt x="11871" y="0"/>
                  <a:pt x="21518" y="9581"/>
                  <a:pt x="21599" y="2145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0276" name="Arc 36"/>
          <p:cNvSpPr>
            <a:spLocks/>
          </p:cNvSpPr>
          <p:nvPr/>
        </p:nvSpPr>
        <p:spPr bwMode="auto">
          <a:xfrm flipH="1">
            <a:off x="5715000" y="4572000"/>
            <a:ext cx="533400" cy="762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7086600" y="472440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 smtClean="0"/>
              <a:t>EKSPERIMEN</a:t>
            </a:r>
            <a:endParaRPr lang="en-US" dirty="0"/>
          </a:p>
        </p:txBody>
      </p:sp>
      <p:sp>
        <p:nvSpPr>
          <p:cNvPr id="41" name="Line 32"/>
          <p:cNvSpPr>
            <a:spLocks noChangeShapeType="1"/>
          </p:cNvSpPr>
          <p:nvPr/>
        </p:nvSpPr>
        <p:spPr bwMode="auto">
          <a:xfrm flipV="1">
            <a:off x="6871855" y="4765965"/>
            <a:ext cx="0" cy="533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685800"/>
            <a:ext cx="8064896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2338388" algn="l"/>
              </a:tabLst>
            </a:pPr>
            <a:r>
              <a:rPr lang="en-US" sz="2800" dirty="0" smtClean="0"/>
              <a:t>HIPO (</a:t>
            </a:r>
            <a:r>
              <a:rPr lang="en-US" sz="2800" i="1" dirty="0" smtClean="0"/>
              <a:t>HYPO</a:t>
            </a:r>
            <a:r>
              <a:rPr lang="en-US" sz="2800" dirty="0" smtClean="0"/>
              <a:t>)</a:t>
            </a:r>
            <a:r>
              <a:rPr lang="id-ID" sz="2800" dirty="0" smtClean="0"/>
              <a:t>	</a:t>
            </a:r>
            <a:r>
              <a:rPr lang="en-US" sz="2800" dirty="0" smtClean="0"/>
              <a:t>: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,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,</a:t>
            </a:r>
            <a:r>
              <a:rPr lang="id-ID" sz="2800" dirty="0" smtClean="0"/>
              <a:t> </a:t>
            </a:r>
            <a:r>
              <a:rPr lang="en-US" sz="2800" dirty="0" err="1" smtClean="0"/>
              <a:t>lemah</a:t>
            </a:r>
            <a:r>
              <a:rPr lang="en-US" sz="2800" dirty="0" smtClean="0"/>
              <a:t>, </a:t>
            </a:r>
            <a:r>
              <a:rPr lang="en-US" sz="2800" dirty="0" err="1" smtClean="0"/>
              <a:t>rendah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2338388" algn="l"/>
              </a:tabLst>
            </a:pPr>
            <a:r>
              <a:rPr lang="en-US" sz="2800" dirty="0" smtClean="0"/>
              <a:t>TESIS (</a:t>
            </a:r>
            <a:r>
              <a:rPr lang="en-US" sz="2800" i="1" dirty="0" smtClean="0"/>
              <a:t>THESIS</a:t>
            </a:r>
            <a:r>
              <a:rPr lang="en-US" sz="2800" dirty="0" smtClean="0"/>
              <a:t>)</a:t>
            </a:r>
            <a:r>
              <a:rPr lang="id-ID" sz="2800" dirty="0" smtClean="0"/>
              <a:t>	</a:t>
            </a:r>
            <a:r>
              <a:rPr lang="en-US" sz="2800" dirty="0" smtClean="0"/>
              <a:t>: </a:t>
            </a:r>
            <a:r>
              <a:rPr lang="en-US" sz="2800" dirty="0" err="1" smtClean="0"/>
              <a:t>Pendapat</a:t>
            </a:r>
            <a:r>
              <a:rPr lang="en-US" sz="2800" dirty="0" smtClean="0"/>
              <a:t>, </a:t>
            </a:r>
            <a:r>
              <a:rPr lang="en-US" sz="2800" dirty="0" err="1" smtClean="0"/>
              <a:t>pernyataan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HIPOTESIS : PENDAPAT YANG BERSIFAT SEMENTARA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	 PERLU DIUJI KEBENARANNYA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UJI HIPOTESIS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TESIS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4616970" y="2852936"/>
            <a:ext cx="6858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4616970" y="3754636"/>
            <a:ext cx="6858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4616970" y="4697611"/>
            <a:ext cx="6858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956376" y="6165304"/>
            <a:ext cx="86409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Back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428</TotalTime>
  <Words>144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Technic</vt:lpstr>
      <vt:lpstr>Paper</vt:lpstr>
      <vt:lpstr>Civic</vt:lpstr>
      <vt:lpstr>Foundry</vt:lpstr>
      <vt:lpstr>Solstice</vt:lpstr>
      <vt:lpstr>Metode Ilmiah</vt:lpstr>
      <vt:lpstr>Pengertian</vt:lpstr>
      <vt:lpstr>Langkah</vt:lpstr>
      <vt:lpstr>DALAM PENELITIAN (PROSES PENELITIAN)</vt:lpstr>
      <vt:lpstr>TAHAP-TAHAP ANALISIS DATA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Ilmiah</dc:title>
  <dc:creator>user</dc:creator>
  <cp:lastModifiedBy>user</cp:lastModifiedBy>
  <cp:revision>34</cp:revision>
  <dcterms:created xsi:type="dcterms:W3CDTF">2016-09-04T01:41:56Z</dcterms:created>
  <dcterms:modified xsi:type="dcterms:W3CDTF">2016-09-04T15:42:26Z</dcterms:modified>
</cp:coreProperties>
</file>